
<file path=[Content_Types].xml><?xml version="1.0" encoding="utf-8"?>
<Types xmlns="http://schemas.openxmlformats.org/package/2006/content-types">
  <Default Extension="xml" ContentType="application/xml"/>
  <Default Extension="svg" ContentType="image/svg+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8"/>
  </p:handoutMasterIdLst>
  <p:sldIdLst>
    <p:sldId id="275" r:id="rId2"/>
    <p:sldId id="310" r:id="rId3"/>
    <p:sldId id="256" r:id="rId4"/>
    <p:sldId id="263" r:id="rId5"/>
    <p:sldId id="271" r:id="rId6"/>
    <p:sldId id="280" r:id="rId7"/>
    <p:sldId id="324" r:id="rId8"/>
    <p:sldId id="272" r:id="rId9"/>
    <p:sldId id="325" r:id="rId10"/>
    <p:sldId id="326" r:id="rId11"/>
    <p:sldId id="276" r:id="rId12"/>
    <p:sldId id="327" r:id="rId13"/>
    <p:sldId id="328" r:id="rId14"/>
    <p:sldId id="329" r:id="rId15"/>
    <p:sldId id="330" r:id="rId16"/>
    <p:sldId id="331" r:id="rId17"/>
    <p:sldId id="332" r:id="rId18"/>
    <p:sldId id="333" r:id="rId19"/>
    <p:sldId id="334" r:id="rId20"/>
    <p:sldId id="335" r:id="rId21"/>
    <p:sldId id="336" r:id="rId22"/>
    <p:sldId id="273"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23" r:id="rId42"/>
    <p:sldId id="301" r:id="rId43"/>
    <p:sldId id="302" r:id="rId44"/>
    <p:sldId id="305" r:id="rId45"/>
    <p:sldId id="303" r:id="rId46"/>
    <p:sldId id="304" r:id="rId47"/>
    <p:sldId id="306" r:id="rId48"/>
    <p:sldId id="307" r:id="rId49"/>
    <p:sldId id="308" r:id="rId50"/>
    <p:sldId id="309" r:id="rId51"/>
    <p:sldId id="277" r:id="rId52"/>
    <p:sldId id="282" r:id="rId53"/>
    <p:sldId id="278" r:id="rId54"/>
    <p:sldId id="279" r:id="rId55"/>
    <p:sldId id="322" r:id="rId56"/>
    <p:sldId id="269" r:id="rId57"/>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441">
          <p15:clr>
            <a:srgbClr val="A4A3A4"/>
          </p15:clr>
        </p15:guide>
        <p15:guide id="3" orient="horz" pos="2232">
          <p15:clr>
            <a:srgbClr val="A4A3A4"/>
          </p15:clr>
        </p15:guide>
        <p15:guide id="4" pos="2880">
          <p15:clr>
            <a:srgbClr val="A4A3A4"/>
          </p15:clr>
        </p15:guide>
        <p15:guide id="5" pos="113">
          <p15:clr>
            <a:srgbClr val="A4A3A4"/>
          </p15:clr>
        </p15:guide>
        <p15:guide id="6" pos="3243">
          <p15:clr>
            <a:srgbClr val="A4A3A4"/>
          </p15:clr>
        </p15:guide>
        <p15:guide id="7" pos="5647">
          <p15:clr>
            <a:srgbClr val="A4A3A4"/>
          </p15:clr>
        </p15:guide>
        <p15:guide id="8" pos="492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DC3"/>
    <a:srgbClr val="8CC96C"/>
    <a:srgbClr val="F1592A"/>
    <a:srgbClr val="A4BFE1"/>
    <a:srgbClr val="D0D0D0"/>
    <a:srgbClr val="CEE102"/>
    <a:srgbClr val="5E9C19"/>
    <a:srgbClr val="006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87" d="100"/>
          <a:sy n="87" d="100"/>
        </p:scale>
        <p:origin x="-1616" y="-104"/>
      </p:cViewPr>
      <p:guideLst>
        <p:guide orient="horz" pos="1620"/>
        <p:guide orient="horz" pos="441"/>
        <p:guide orient="horz" pos="2232"/>
        <p:guide pos="2880"/>
        <p:guide pos="113"/>
        <p:guide pos="3243"/>
        <p:guide pos="5647"/>
        <p:guide pos="4921"/>
      </p:guideLst>
    </p:cSldViewPr>
  </p:slideViewPr>
  <p:notesTextViewPr>
    <p:cViewPr>
      <p:scale>
        <a:sx n="1" d="1"/>
        <a:sy n="1" d="1"/>
      </p:scale>
      <p:origin x="0" y="0"/>
    </p:cViewPr>
  </p:notesTextViewPr>
  <p:notesViewPr>
    <p:cSldViewPr showGuide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E8BF0C-178A-4E8A-8C32-063FBB5EB88A}" type="datetimeFigureOut">
              <a:rPr lang="en-US" smtClean="0"/>
              <a:t>17/06/20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DAA50D-23BC-4F9A-B86D-5AABC3CB1C88}" type="slidenum">
              <a:rPr lang="en-US" smtClean="0"/>
              <a:t>‹n.›</a:t>
            </a:fld>
            <a:endParaRPr lang="en-US"/>
          </a:p>
        </p:txBody>
      </p:sp>
    </p:spTree>
    <p:extLst>
      <p:ext uri="{BB962C8B-B14F-4D97-AF65-F5344CB8AC3E}">
        <p14:creationId xmlns:p14="http://schemas.microsoft.com/office/powerpoint/2010/main" val="17666694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646"/>
            <a:ext cx="8229600" cy="857250"/>
          </a:xfrm>
        </p:spPr>
        <p:txBody>
          <a:bodyPr/>
          <a:lstStyle>
            <a:lvl1pPr>
              <a:defRPr>
                <a:solidFill>
                  <a:schemeClr val="bg1"/>
                </a:solidFill>
              </a:defRPr>
            </a:lvl1pPr>
          </a:lstStyle>
          <a:p>
            <a:r>
              <a:rPr lang="en-US"/>
              <a:t>Click to edit Master title style</a:t>
            </a:r>
            <a:endParaRPr lang="nl-NL"/>
          </a:p>
        </p:txBody>
      </p:sp>
      <p:sp>
        <p:nvSpPr>
          <p:cNvPr id="5" name="Subtitle 2"/>
          <p:cNvSpPr>
            <a:spLocks noGrp="1"/>
          </p:cNvSpPr>
          <p:nvPr>
            <p:ph type="subTitle" idx="1"/>
          </p:nvPr>
        </p:nvSpPr>
        <p:spPr>
          <a:xfrm>
            <a:off x="2159732" y="2914650"/>
            <a:ext cx="4824536" cy="1314450"/>
          </a:xfrm>
          <a:solidFill>
            <a:schemeClr val="bg1"/>
          </a:solidFill>
        </p:spPr>
        <p:txBody>
          <a:bodyPr>
            <a:normAutofit/>
          </a:bodyPr>
          <a:lstStyle>
            <a:lvl1pPr marL="0" indent="0" algn="ctr">
              <a:buNone/>
              <a:defRPr sz="2000">
                <a:solidFill>
                  <a:srgbClr val="1C7D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886200" y="3577412"/>
            <a:ext cx="1371599" cy="44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8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62723" y="51470"/>
            <a:ext cx="1326856" cy="44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087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39519" y="1257884"/>
            <a:ext cx="4464967" cy="2627734"/>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28215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8CC96C"/>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95288" y="842963"/>
            <a:ext cx="4248150" cy="3744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p:nvPr>
        </p:nvSpPr>
        <p:spPr>
          <a:xfrm>
            <a:off x="4932363" y="842963"/>
            <a:ext cx="3887787" cy="3744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958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F1592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319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nl-NL"/>
          </a:p>
        </p:txBody>
      </p:sp>
      <p:sp>
        <p:nvSpPr>
          <p:cNvPr id="6" name="Slide Number Placeholder 5"/>
          <p:cNvSpPr>
            <a:spLocks noGrp="1"/>
          </p:cNvSpPr>
          <p:nvPr>
            <p:ph type="sldNum" sz="quarter" idx="12"/>
          </p:nvPr>
        </p:nvSpPr>
        <p:spPr/>
        <p:txBody>
          <a:bodyPr/>
          <a:lstStyle/>
          <a:p>
            <a:fld id="{4C0CA2B0-85BC-4059-9C86-5B487B8CFF5F}" type="slidenum">
              <a:rPr lang="nl-NL" smtClean="0"/>
              <a:t>‹n.›</a:t>
            </a:fld>
            <a:endParaRPr lang="nl-NL"/>
          </a:p>
        </p:txBody>
      </p:sp>
      <p:sp>
        <p:nvSpPr>
          <p:cNvPr id="8" name="Shape 9"/>
          <p:cNvSpPr/>
          <p:nvPr userDrawn="1"/>
        </p:nvSpPr>
        <p:spPr>
          <a:xfrm flipH="1">
            <a:off x="1620000" y="3690"/>
            <a:ext cx="75240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7" name="Shape 10"/>
          <p:cNvSpPr/>
          <p:nvPr userDrawn="1"/>
        </p:nvSpPr>
        <p:spPr>
          <a:xfrm flipH="1">
            <a:off x="1979712" y="-3723"/>
            <a:ext cx="7164288"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ctrTitle"/>
          </p:nvPr>
        </p:nvSpPr>
        <p:spPr>
          <a:xfrm>
            <a:off x="3132608" y="1956694"/>
            <a:ext cx="5831880" cy="1102519"/>
          </a:xfrm>
        </p:spPr>
        <p:txBody>
          <a:bodyPr/>
          <a:lstStyle>
            <a:lvl1pPr algn="r">
              <a:defRPr>
                <a:solidFill>
                  <a:srgbClr val="F1592A"/>
                </a:solidFill>
              </a:defRPr>
            </a:lvl1pPr>
          </a:lstStyle>
          <a:p>
            <a:r>
              <a:rPr lang="en-US"/>
              <a:t>Click to edit Master title style</a:t>
            </a:r>
            <a:endParaRPr lang="nl-NL" dirty="0"/>
          </a:p>
        </p:txBody>
      </p:sp>
      <p:sp>
        <p:nvSpPr>
          <p:cNvPr id="3" name="Subtitle 2"/>
          <p:cNvSpPr>
            <a:spLocks noGrp="1"/>
          </p:cNvSpPr>
          <p:nvPr>
            <p:ph type="subTitle" idx="1"/>
          </p:nvPr>
        </p:nvSpPr>
        <p:spPr>
          <a:xfrm>
            <a:off x="4139952" y="3273524"/>
            <a:ext cx="4824536" cy="1314450"/>
          </a:xfrm>
        </p:spPr>
        <p:txBody>
          <a:bodyPr>
            <a:normAutofit/>
          </a:bodyPr>
          <a:lstStyle>
            <a:lvl1pPr marL="0" indent="0" algn="r">
              <a:buNone/>
              <a:defRPr sz="2000">
                <a:solidFill>
                  <a:srgbClr val="8CC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62723" y="79228"/>
            <a:ext cx="1326856" cy="44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6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0CA2B0-85BC-4059-9C86-5B487B8CFF5F}" type="slidenum">
              <a:rPr lang="nl-NL" smtClean="0"/>
              <a:t>‹n.›</a:t>
            </a:fld>
            <a:endParaRPr lang="nl-NL"/>
          </a:p>
        </p:txBody>
      </p:sp>
      <p:sp>
        <p:nvSpPr>
          <p:cNvPr id="16" name="Shape 9"/>
          <p:cNvSpPr/>
          <p:nvPr userDrawn="1"/>
        </p:nvSpPr>
        <p:spPr>
          <a:xfrm flipH="1">
            <a:off x="-7200" y="3690"/>
            <a:ext cx="91512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7" name="Shape 10"/>
          <p:cNvSpPr/>
          <p:nvPr userDrawn="1"/>
        </p:nvSpPr>
        <p:spPr>
          <a:xfrm flipH="1">
            <a:off x="353415" y="-3723"/>
            <a:ext cx="8790585"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ctrTitle"/>
          </p:nvPr>
        </p:nvSpPr>
        <p:spPr>
          <a:xfrm>
            <a:off x="468313" y="664096"/>
            <a:ext cx="8496300" cy="683518"/>
          </a:xfrm>
        </p:spPr>
        <p:txBody>
          <a:bodyPr/>
          <a:lstStyle>
            <a:lvl1pPr algn="r">
              <a:defRPr>
                <a:solidFill>
                  <a:srgbClr val="F1592A"/>
                </a:solidFill>
              </a:defRPr>
            </a:lvl1pPr>
          </a:lstStyle>
          <a:p>
            <a:r>
              <a:rPr lang="en-US"/>
              <a:t>Click to edit Master title style</a:t>
            </a:r>
            <a:endParaRPr lang="nl-NL" dirty="0"/>
          </a:p>
        </p:txBody>
      </p:sp>
      <p:sp>
        <p:nvSpPr>
          <p:cNvPr id="9" name="Content Placeholder 8"/>
          <p:cNvSpPr>
            <a:spLocks noGrp="1"/>
          </p:cNvSpPr>
          <p:nvPr>
            <p:ph sz="quarter" idx="15"/>
          </p:nvPr>
        </p:nvSpPr>
        <p:spPr>
          <a:xfrm>
            <a:off x="1907705" y="1600200"/>
            <a:ext cx="7056908" cy="1943100"/>
          </a:xfrm>
        </p:spPr>
        <p:txBody>
          <a:bodyPr/>
          <a:lstStyle>
            <a:lvl1pPr marL="0" indent="0">
              <a:buNone/>
              <a:defRPr>
                <a:solidFill>
                  <a:srgbClr val="1C7DC3"/>
                </a:solidFill>
              </a:defRPr>
            </a:lvl1pPr>
            <a:lvl2pPr marL="457200" indent="0">
              <a:buNone/>
              <a:defRPr>
                <a:solidFill>
                  <a:srgbClr val="1C7DC3"/>
                </a:solidFill>
              </a:defRPr>
            </a:lvl2pPr>
            <a:lvl3pPr marL="914400" indent="0">
              <a:buNone/>
              <a:defRPr>
                <a:solidFill>
                  <a:srgbClr val="1C7DC3"/>
                </a:solidFill>
              </a:defRPr>
            </a:lvl3pPr>
            <a:lvl4pPr marL="1371600" indent="0">
              <a:buNone/>
              <a:defRPr>
                <a:solidFill>
                  <a:srgbClr val="1C7DC3"/>
                </a:solidFill>
              </a:defRPr>
            </a:lvl4pPr>
            <a:lvl5pPr marL="1828800" indent="0">
              <a:buNone/>
              <a:defRPr>
                <a:solidFill>
                  <a:srgbClr val="1C7DC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62723" y="79228"/>
            <a:ext cx="1326856" cy="44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2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Shape 9"/>
          <p:cNvSpPr/>
          <p:nvPr userDrawn="1"/>
        </p:nvSpPr>
        <p:spPr>
          <a:xfrm flipH="1">
            <a:off x="-1357200" y="3690"/>
            <a:ext cx="105012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0"/>
          <p:cNvSpPr/>
          <p:nvPr userDrawn="1"/>
        </p:nvSpPr>
        <p:spPr>
          <a:xfrm flipH="1">
            <a:off x="-996960" y="-3723"/>
            <a:ext cx="10140959"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title"/>
          </p:nvPr>
        </p:nvSpPr>
        <p:spPr>
          <a:xfrm>
            <a:off x="468313" y="699542"/>
            <a:ext cx="8496175" cy="857250"/>
          </a:xfrm>
        </p:spPr>
        <p:txBody>
          <a:bodyPr/>
          <a:lstStyle>
            <a:lvl1pPr algn="r">
              <a:defRPr>
                <a:solidFill>
                  <a:srgbClr val="F1592A"/>
                </a:solidFill>
              </a:defRPr>
            </a:lvl1pPr>
          </a:lstStyle>
          <a:p>
            <a:r>
              <a:rPr lang="en-US"/>
              <a:t>Click to edit Master title style</a:t>
            </a:r>
            <a:endParaRPr lang="nl-NL" dirty="0"/>
          </a:p>
        </p:txBody>
      </p:sp>
      <p:sp>
        <p:nvSpPr>
          <p:cNvPr id="3" name="Content Placeholder 2"/>
          <p:cNvSpPr>
            <a:spLocks noGrp="1"/>
          </p:cNvSpPr>
          <p:nvPr>
            <p:ph idx="1"/>
          </p:nvPr>
        </p:nvSpPr>
        <p:spPr>
          <a:xfrm>
            <a:off x="468313" y="1693714"/>
            <a:ext cx="8496175" cy="3326308"/>
          </a:xfrm>
        </p:spPr>
        <p:txBody>
          <a:bodyPr/>
          <a:lstStyle>
            <a:lvl1pPr marL="0" indent="0" algn="r">
              <a:buNone/>
              <a:defRPr>
                <a:solidFill>
                  <a:srgbClr val="1C7DC3"/>
                </a:solidFill>
              </a:defRPr>
            </a:lvl1pPr>
            <a:lvl2pPr marL="457200" indent="0" algn="r">
              <a:buNone/>
              <a:defRPr>
                <a:solidFill>
                  <a:srgbClr val="1C7DC3"/>
                </a:solidFill>
              </a:defRPr>
            </a:lvl2pPr>
            <a:lvl3pPr marL="914400" indent="0" algn="r">
              <a:buNone/>
              <a:defRPr>
                <a:solidFill>
                  <a:srgbClr val="1C7DC3"/>
                </a:solidFill>
              </a:defRPr>
            </a:lvl3pPr>
            <a:lvl4pPr marL="1371600" indent="0" algn="r">
              <a:buNone/>
              <a:defRPr>
                <a:solidFill>
                  <a:srgbClr val="1C7DC3"/>
                </a:solidFill>
              </a:defRPr>
            </a:lvl4pPr>
            <a:lvl5pPr marL="1828800" indent="0" algn="r">
              <a:buNone/>
              <a:defRPr>
                <a:solidFill>
                  <a:srgbClr val="1C7DC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62723" y="79228"/>
            <a:ext cx="1326856" cy="44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24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0CA2B0-85BC-4059-9C86-5B487B8CFF5F}" type="slidenum">
              <a:rPr lang="nl-NL" smtClean="0"/>
              <a:t>‹n.›</a:t>
            </a:fld>
            <a:endParaRPr lang="nl-NL"/>
          </a:p>
        </p:txBody>
      </p:sp>
      <p:sp>
        <p:nvSpPr>
          <p:cNvPr id="14" name="Shape 9"/>
          <p:cNvSpPr/>
          <p:nvPr userDrawn="1"/>
        </p:nvSpPr>
        <p:spPr>
          <a:xfrm flipH="1">
            <a:off x="3351600" y="3690"/>
            <a:ext cx="57924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Shape 10"/>
          <p:cNvSpPr/>
          <p:nvPr userDrawn="1"/>
        </p:nvSpPr>
        <p:spPr>
          <a:xfrm flipH="1">
            <a:off x="3710332" y="-3723"/>
            <a:ext cx="543366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8" name="Title 1"/>
          <p:cNvSpPr>
            <a:spLocks noGrp="1"/>
          </p:cNvSpPr>
          <p:nvPr>
            <p:ph type="title"/>
          </p:nvPr>
        </p:nvSpPr>
        <p:spPr>
          <a:xfrm>
            <a:off x="4932040" y="714525"/>
            <a:ext cx="4032573" cy="857250"/>
          </a:xfrm>
        </p:spPr>
        <p:txBody>
          <a:bodyPr>
            <a:noAutofit/>
          </a:bodyPr>
          <a:lstStyle>
            <a:lvl1pPr algn="r">
              <a:defRPr sz="3000">
                <a:solidFill>
                  <a:srgbClr val="F1592A"/>
                </a:solidFill>
              </a:defRPr>
            </a:lvl1pPr>
          </a:lstStyle>
          <a:p>
            <a:r>
              <a:rPr lang="en-US"/>
              <a:t>Click to edit Master title style</a:t>
            </a:r>
            <a:endParaRPr lang="nl-NL" dirty="0"/>
          </a:p>
        </p:txBody>
      </p:sp>
      <p:sp>
        <p:nvSpPr>
          <p:cNvPr id="9" name="Content Placeholder 2"/>
          <p:cNvSpPr>
            <a:spLocks noGrp="1"/>
          </p:cNvSpPr>
          <p:nvPr>
            <p:ph idx="1"/>
          </p:nvPr>
        </p:nvSpPr>
        <p:spPr>
          <a:xfrm>
            <a:off x="4932040" y="1846064"/>
            <a:ext cx="4032573" cy="3394472"/>
          </a:xfrm>
        </p:spPr>
        <p:txBody>
          <a:bodyPr/>
          <a:lstStyle>
            <a:lvl1pPr marL="0" indent="0" algn="r">
              <a:buNone/>
              <a:defRPr>
                <a:solidFill>
                  <a:srgbClr val="1C7DC3"/>
                </a:solidFill>
              </a:defRPr>
            </a:lvl1pPr>
            <a:lvl2pPr marL="457200" indent="0" algn="r">
              <a:buNone/>
              <a:defRPr>
                <a:solidFill>
                  <a:srgbClr val="1C7DC3"/>
                </a:solidFill>
              </a:defRPr>
            </a:lvl2pPr>
            <a:lvl3pPr marL="914400" indent="0" algn="r">
              <a:buNone/>
              <a:defRPr>
                <a:solidFill>
                  <a:srgbClr val="1C7DC3"/>
                </a:solidFill>
              </a:defRPr>
            </a:lvl3pPr>
            <a:lvl4pPr marL="1371600" indent="0" algn="r">
              <a:buNone/>
              <a:defRPr>
                <a:solidFill>
                  <a:srgbClr val="1C7DC3"/>
                </a:solidFill>
              </a:defRPr>
            </a:lvl4pPr>
            <a:lvl5pPr marL="1828800" indent="0" algn="r">
              <a:buNone/>
              <a:defRPr>
                <a:solidFill>
                  <a:srgbClr val="1C7DC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62723" y="79228"/>
            <a:ext cx="1326856" cy="44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3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0CA2B0-85BC-4059-9C86-5B487B8CFF5F}" type="slidenum">
              <a:rPr lang="nl-NL" smtClean="0"/>
              <a:t>‹n.›</a:t>
            </a:fld>
            <a:endParaRPr lang="nl-NL"/>
          </a:p>
        </p:txBody>
      </p:sp>
      <p:sp>
        <p:nvSpPr>
          <p:cNvPr id="6"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F1592A"/>
                </a:solidFill>
                <a:latin typeface="Montserrat"/>
                <a:ea typeface="Montserrat"/>
                <a:cs typeface="Montserrat"/>
                <a:sym typeface="Montserrat"/>
              </a:rPr>
              <a:t>“</a:t>
            </a:r>
          </a:p>
        </p:txBody>
      </p:sp>
      <p:sp>
        <p:nvSpPr>
          <p:cNvPr id="8"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F1592A"/>
                </a:solidFill>
                <a:latin typeface="Montserrat"/>
                <a:ea typeface="Montserrat"/>
                <a:cs typeface="Montserrat"/>
                <a:sym typeface="Montserrat"/>
              </a:rPr>
              <a:t>”</a:t>
            </a:r>
          </a:p>
        </p:txBody>
      </p:sp>
      <p:sp>
        <p:nvSpPr>
          <p:cNvPr id="10" name="Text Placeholder 9"/>
          <p:cNvSpPr>
            <a:spLocks noGrp="1"/>
          </p:cNvSpPr>
          <p:nvPr>
            <p:ph type="body" sz="quarter" idx="13"/>
          </p:nvPr>
        </p:nvSpPr>
        <p:spPr>
          <a:xfrm>
            <a:off x="1822862" y="1424604"/>
            <a:ext cx="5472459" cy="2520925"/>
          </a:xfrm>
        </p:spPr>
        <p:txBody>
          <a:bodyPr/>
          <a:lstStyle>
            <a:lvl1pPr marL="0" indent="0" algn="ctr">
              <a:buFontTx/>
              <a:buNone/>
              <a:defRPr>
                <a:solidFill>
                  <a:srgbClr val="F1592A"/>
                </a:solidFill>
              </a:defRPr>
            </a:lvl1pPr>
            <a:lvl2pPr marL="457200" indent="0" algn="ctr">
              <a:buFontTx/>
              <a:buNone/>
              <a:defRPr>
                <a:solidFill>
                  <a:srgbClr val="F1592A"/>
                </a:solidFill>
              </a:defRPr>
            </a:lvl2pPr>
            <a:lvl3pPr marL="914400" indent="0" algn="ctr">
              <a:buFontTx/>
              <a:buNone/>
              <a:defRPr>
                <a:solidFill>
                  <a:srgbClr val="F1592A"/>
                </a:solidFill>
              </a:defRPr>
            </a:lvl3pPr>
            <a:lvl4pPr marL="1371600" indent="0" algn="ctr">
              <a:buFontTx/>
              <a:buNone/>
              <a:defRPr>
                <a:solidFill>
                  <a:srgbClr val="F1592A"/>
                </a:solidFill>
              </a:defRPr>
            </a:lvl4pPr>
            <a:lvl5pPr marL="1828800" indent="0" algn="ctr">
              <a:buFontTx/>
              <a:buNone/>
              <a:defRPr>
                <a:solidFill>
                  <a:srgbClr val="F1592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1763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Shape 9"/>
          <p:cNvSpPr/>
          <p:nvPr userDrawn="1"/>
        </p:nvSpPr>
        <p:spPr>
          <a:xfrm flipH="1">
            <a:off x="1331640" y="3690"/>
            <a:ext cx="781236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0"/>
          <p:cNvSpPr/>
          <p:nvPr userDrawn="1"/>
        </p:nvSpPr>
        <p:spPr>
          <a:xfrm flipH="1">
            <a:off x="1815472" y="-3723"/>
            <a:ext cx="732852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9" name="Title 1"/>
          <p:cNvSpPr>
            <a:spLocks noGrp="1"/>
          </p:cNvSpPr>
          <p:nvPr>
            <p:ph type="title"/>
          </p:nvPr>
        </p:nvSpPr>
        <p:spPr>
          <a:xfrm>
            <a:off x="2564185" y="699542"/>
            <a:ext cx="6400303" cy="857250"/>
          </a:xfrm>
        </p:spPr>
        <p:txBody>
          <a:bodyPr/>
          <a:lstStyle>
            <a:lvl1pPr algn="r">
              <a:defRPr>
                <a:solidFill>
                  <a:srgbClr val="F1592A"/>
                </a:solidFill>
              </a:defRPr>
            </a:lvl1pPr>
          </a:lstStyle>
          <a:p>
            <a:r>
              <a:rPr lang="en-US"/>
              <a:t>Click to edit Master title style</a:t>
            </a:r>
            <a:endParaRPr lang="nl-NL" dirty="0"/>
          </a:p>
        </p:txBody>
      </p:sp>
      <p:sp>
        <p:nvSpPr>
          <p:cNvPr id="21" name="Content Placeholder 2"/>
          <p:cNvSpPr>
            <a:spLocks noGrp="1"/>
          </p:cNvSpPr>
          <p:nvPr>
            <p:ph idx="13"/>
          </p:nvPr>
        </p:nvSpPr>
        <p:spPr>
          <a:xfrm>
            <a:off x="4716349" y="1595662"/>
            <a:ext cx="2088232" cy="2526929"/>
          </a:xfrm>
        </p:spPr>
        <p:txBody>
          <a:bodyPr>
            <a:noAutofit/>
          </a:bodyPr>
          <a:lstStyle>
            <a:lvl1pPr marL="0" indent="0" algn="ctr">
              <a:buNone/>
              <a:defRPr sz="2000">
                <a:solidFill>
                  <a:srgbClr val="1C7DC3"/>
                </a:solidFill>
              </a:defRPr>
            </a:lvl1pPr>
            <a:lvl2pPr marL="457200" indent="0" algn="ctr">
              <a:buNone/>
              <a:defRPr sz="2000">
                <a:solidFill>
                  <a:srgbClr val="1C7DC3"/>
                </a:solidFill>
              </a:defRPr>
            </a:lvl2pPr>
            <a:lvl3pPr marL="914400" indent="0" algn="ctr">
              <a:buNone/>
              <a:defRPr sz="2000">
                <a:solidFill>
                  <a:srgbClr val="1C7DC3"/>
                </a:solidFill>
              </a:defRPr>
            </a:lvl3pPr>
            <a:lvl4pPr marL="1371600" indent="0" algn="ctr">
              <a:buNone/>
              <a:defRPr sz="2000">
                <a:solidFill>
                  <a:srgbClr val="1C7DC3"/>
                </a:solidFill>
              </a:defRPr>
            </a:lvl4pPr>
            <a:lvl5pPr marL="1828800" indent="0" algn="ctr">
              <a:buNone/>
              <a:defRPr sz="2000">
                <a:solidFill>
                  <a:srgbClr val="1C7DC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6" name="Text Placeholder 23"/>
          <p:cNvSpPr>
            <a:spLocks noGrp="1"/>
          </p:cNvSpPr>
          <p:nvPr>
            <p:ph type="body" sz="quarter" idx="15"/>
          </p:nvPr>
        </p:nvSpPr>
        <p:spPr>
          <a:xfrm>
            <a:off x="2556545"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en-US"/>
              <a:t>Click to edit Master text styles</a:t>
            </a:r>
          </a:p>
        </p:txBody>
      </p:sp>
      <p:sp>
        <p:nvSpPr>
          <p:cNvPr id="27" name="Text Placeholder 23"/>
          <p:cNvSpPr>
            <a:spLocks noGrp="1"/>
          </p:cNvSpPr>
          <p:nvPr>
            <p:ph type="body" sz="quarter" idx="16"/>
          </p:nvPr>
        </p:nvSpPr>
        <p:spPr>
          <a:xfrm>
            <a:off x="6948264"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en-US"/>
              <a:t>Click to edit Master text styles</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62723" y="79228"/>
            <a:ext cx="1326856" cy="44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82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pPr/>
              <a:t>‹n.›</a:t>
            </a:fld>
            <a:endParaRPr lang="nl-NL"/>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8CC96C"/>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8CC96C"/>
                </a:solidFill>
                <a:latin typeface="Montserrat"/>
                <a:ea typeface="Montserrat"/>
                <a:cs typeface="Montserrat"/>
                <a:sym typeface="Montserrat"/>
              </a:rPr>
              <a:t>”</a:t>
            </a:r>
          </a:p>
        </p:txBody>
      </p:sp>
      <p:sp>
        <p:nvSpPr>
          <p:cNvPr id="7" name="Text Placeholder 6"/>
          <p:cNvSpPr>
            <a:spLocks noGrp="1"/>
          </p:cNvSpPr>
          <p:nvPr>
            <p:ph type="body" sz="quarter" idx="11"/>
          </p:nvPr>
        </p:nvSpPr>
        <p:spPr>
          <a:xfrm>
            <a:off x="1907704" y="1425575"/>
            <a:ext cx="5256584" cy="2658343"/>
          </a:xfrm>
        </p:spPr>
        <p:txBody>
          <a:bodyPr/>
          <a:lstStyle>
            <a:lvl1pPr marL="0" indent="0" algn="ctr">
              <a:buNone/>
              <a:defRPr>
                <a:solidFill>
                  <a:srgbClr val="8CC96C"/>
                </a:solidFill>
              </a:defRPr>
            </a:lvl1pPr>
            <a:lvl2pPr marL="457200" indent="0" algn="ctr">
              <a:buNone/>
              <a:defRPr>
                <a:solidFill>
                  <a:srgbClr val="8CC96C"/>
                </a:solidFill>
              </a:defRPr>
            </a:lvl2pPr>
            <a:lvl3pPr marL="914400" indent="0" algn="ctr">
              <a:buNone/>
              <a:defRPr>
                <a:solidFill>
                  <a:srgbClr val="8CC96C"/>
                </a:solidFill>
              </a:defRPr>
            </a:lvl3pPr>
            <a:lvl4pPr marL="1371600" indent="0" algn="ctr">
              <a:buNone/>
              <a:defRPr>
                <a:solidFill>
                  <a:srgbClr val="8CC96C"/>
                </a:solidFill>
              </a:defRPr>
            </a:lvl4pPr>
            <a:lvl5pPr marL="1828800" indent="0" algn="ctr">
              <a:buNone/>
              <a:defRPr>
                <a:solidFill>
                  <a:srgbClr val="8CC96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23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pPr/>
              <a:t>‹n.›</a:t>
            </a:fld>
            <a:endParaRPr lang="nl-NL"/>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chemeClr val="bg1"/>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chemeClr val="bg1"/>
                </a:solidFill>
                <a:latin typeface="Montserrat"/>
                <a:ea typeface="Montserrat"/>
                <a:cs typeface="Montserrat"/>
                <a:sym typeface="Montserrat"/>
              </a:rPr>
              <a:t>”</a:t>
            </a:r>
          </a:p>
        </p:txBody>
      </p:sp>
      <p:sp>
        <p:nvSpPr>
          <p:cNvPr id="7" name="Text Placeholder 6"/>
          <p:cNvSpPr>
            <a:spLocks noGrp="1"/>
          </p:cNvSpPr>
          <p:nvPr>
            <p:ph type="body" sz="quarter" idx="11"/>
          </p:nvPr>
        </p:nvSpPr>
        <p:spPr>
          <a:xfrm>
            <a:off x="2052638" y="1563688"/>
            <a:ext cx="5039642" cy="23042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9304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7DC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C0CA2B0-85BC-4059-9C86-5B487B8CFF5F}" type="slidenum">
              <a:rPr lang="nl-NL" smtClean="0"/>
              <a:pPr/>
              <a:t>‹n.›</a:t>
            </a:fld>
            <a:endParaRPr lang="nl-NL"/>
          </a:p>
        </p:txBody>
      </p:sp>
    </p:spTree>
    <p:extLst>
      <p:ext uri="{BB962C8B-B14F-4D97-AF65-F5344CB8AC3E}">
        <p14:creationId xmlns:p14="http://schemas.microsoft.com/office/powerpoint/2010/main" val="1177872478"/>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50" r:id="rId4"/>
    <p:sldLayoutId id="2147483655" r:id="rId5"/>
    <p:sldLayoutId id="2147483654" r:id="rId6"/>
    <p:sldLayoutId id="2147483657" r:id="rId7"/>
    <p:sldLayoutId id="2147483662" r:id="rId8"/>
    <p:sldLayoutId id="2147483663" r:id="rId9"/>
    <p:sldLayoutId id="2147483666" r:id="rId10"/>
    <p:sldLayoutId id="2147483660" r:id="rId11"/>
    <p:sldLayoutId id="2147483664" r:id="rId12"/>
    <p:sldLayoutId id="2147483665" r:id="rId13"/>
  </p:sldLayoutIdLst>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menti.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menti.co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771550"/>
            <a:ext cx="7704856" cy="3898528"/>
          </a:xfrm>
        </p:spPr>
        <p:txBody>
          <a:bodyPr>
            <a:normAutofit fontScale="92500" lnSpcReduction="20000"/>
          </a:bodyPr>
          <a:lstStyle/>
          <a:p>
            <a:pPr algn="ctr"/>
            <a:r>
              <a:rPr lang="fr-FR" sz="2400" b="1" dirty="0" err="1"/>
              <a:t>Welcome</a:t>
            </a:r>
            <a:r>
              <a:rPr lang="fr-FR" sz="2400" b="1" dirty="0"/>
              <a:t> to the </a:t>
            </a:r>
            <a:r>
              <a:rPr lang="fr-FR" sz="2400" b="1" dirty="0" err="1"/>
              <a:t>third</a:t>
            </a:r>
            <a:r>
              <a:rPr lang="fr-FR" sz="2400" b="1" dirty="0"/>
              <a:t> </a:t>
            </a:r>
            <a:r>
              <a:rPr lang="fr-FR" sz="2400" b="1" dirty="0" err="1"/>
              <a:t>virtual</a:t>
            </a:r>
            <a:r>
              <a:rPr lang="fr-FR" sz="2400" b="1" dirty="0"/>
              <a:t> meeting of the Culture/Cultural </a:t>
            </a:r>
            <a:r>
              <a:rPr lang="fr-FR" sz="2400" b="1" dirty="0" err="1"/>
              <a:t>Heritage</a:t>
            </a:r>
            <a:r>
              <a:rPr lang="fr-FR" sz="2400" b="1" dirty="0"/>
              <a:t> Partnership!</a:t>
            </a:r>
          </a:p>
          <a:p>
            <a:pPr algn="ctr"/>
            <a:endParaRPr lang="fr-FR" sz="2400" dirty="0"/>
          </a:p>
          <a:p>
            <a:pPr algn="ctr"/>
            <a:r>
              <a:rPr lang="fr-FR" sz="2400" dirty="0"/>
              <a:t>The meeting </a:t>
            </a:r>
            <a:r>
              <a:rPr lang="fr-FR" sz="2400" dirty="0" err="1"/>
              <a:t>will</a:t>
            </a:r>
            <a:r>
              <a:rPr lang="fr-FR" sz="2400" dirty="0"/>
              <a:t> start at 10.00. </a:t>
            </a:r>
            <a:r>
              <a:rPr lang="fr-FR" sz="2400" dirty="0" err="1"/>
              <a:t>Please</a:t>
            </a:r>
            <a:r>
              <a:rPr lang="fr-FR" sz="2400" dirty="0"/>
              <a:t> </a:t>
            </a:r>
            <a:r>
              <a:rPr lang="fr-FR" sz="2400" dirty="0" err="1"/>
              <a:t>feel</a:t>
            </a:r>
            <a:r>
              <a:rPr lang="fr-FR" sz="2400" dirty="0"/>
              <a:t> free to test </a:t>
            </a:r>
            <a:r>
              <a:rPr lang="fr-FR" sz="2400" dirty="0" err="1"/>
              <a:t>your</a:t>
            </a:r>
            <a:r>
              <a:rPr lang="fr-FR" sz="2400" dirty="0"/>
              <a:t> microphone and camera in the </a:t>
            </a:r>
            <a:r>
              <a:rPr lang="fr-FR" sz="2400" dirty="0" err="1"/>
              <a:t>meanwhile</a:t>
            </a:r>
            <a:r>
              <a:rPr lang="fr-FR" sz="2400" dirty="0"/>
              <a:t>. </a:t>
            </a:r>
          </a:p>
          <a:p>
            <a:pPr algn="ctr"/>
            <a:endParaRPr lang="fr-FR" sz="2400" dirty="0"/>
          </a:p>
          <a:p>
            <a:pPr algn="ctr"/>
            <a:r>
              <a:rPr lang="fr-FR" sz="1600" dirty="0" err="1"/>
              <a:t>Please</a:t>
            </a:r>
            <a:r>
              <a:rPr lang="fr-FR" sz="1600" dirty="0"/>
              <a:t> note </a:t>
            </a:r>
            <a:r>
              <a:rPr lang="fr-FR" sz="1600" dirty="0" err="1"/>
              <a:t>that</a:t>
            </a:r>
            <a:r>
              <a:rPr lang="fr-FR" sz="1600" dirty="0"/>
              <a:t> </a:t>
            </a:r>
            <a:r>
              <a:rPr lang="fr-FR" sz="1600" dirty="0" err="1"/>
              <a:t>this</a:t>
            </a:r>
            <a:r>
              <a:rPr lang="fr-FR" sz="1600" dirty="0"/>
              <a:t> meeting </a:t>
            </a:r>
            <a:r>
              <a:rPr lang="fr-FR" sz="1600" dirty="0" err="1"/>
              <a:t>will</a:t>
            </a:r>
            <a:r>
              <a:rPr lang="fr-FR" sz="1600" dirty="0"/>
              <a:t> </a:t>
            </a:r>
            <a:r>
              <a:rPr lang="fr-FR" sz="1600" dirty="0" err="1"/>
              <a:t>be</a:t>
            </a:r>
            <a:r>
              <a:rPr lang="fr-FR" sz="1600" dirty="0"/>
              <a:t> </a:t>
            </a:r>
            <a:r>
              <a:rPr lang="fr-FR" sz="1600" dirty="0" err="1"/>
              <a:t>recorded</a:t>
            </a:r>
            <a:r>
              <a:rPr lang="fr-FR" sz="1600" dirty="0"/>
              <a:t>, and the chat and the </a:t>
            </a:r>
            <a:r>
              <a:rPr lang="fr-FR" sz="1600" dirty="0" err="1"/>
              <a:t>voting</a:t>
            </a:r>
            <a:r>
              <a:rPr lang="fr-FR" sz="1600" dirty="0"/>
              <a:t> </a:t>
            </a:r>
            <a:r>
              <a:rPr lang="fr-FR" sz="1600" dirty="0" err="1"/>
              <a:t>results</a:t>
            </a:r>
            <a:r>
              <a:rPr lang="fr-FR" sz="1600" dirty="0"/>
              <a:t> </a:t>
            </a:r>
            <a:r>
              <a:rPr lang="fr-FR" sz="1600" dirty="0" err="1"/>
              <a:t>saved</a:t>
            </a:r>
            <a:r>
              <a:rPr lang="fr-FR" sz="1600" dirty="0"/>
              <a:t> </a:t>
            </a:r>
          </a:p>
          <a:p>
            <a:pPr algn="ctr"/>
            <a:endParaRPr lang="fr-FR" sz="2400" dirty="0"/>
          </a:p>
          <a:p>
            <a:pPr algn="ctr"/>
            <a:endParaRPr lang="fr-FR" sz="2400" dirty="0"/>
          </a:p>
          <a:p>
            <a:pPr algn="ctr"/>
            <a:r>
              <a:rPr lang="fr-FR" sz="1900" dirty="0"/>
              <a:t>If </a:t>
            </a:r>
            <a:r>
              <a:rPr lang="fr-FR" sz="1900" dirty="0" err="1"/>
              <a:t>you</a:t>
            </a:r>
            <a:r>
              <a:rPr lang="fr-FR" sz="1900" dirty="0"/>
              <a:t> have </a:t>
            </a:r>
            <a:r>
              <a:rPr lang="fr-FR" sz="1900" dirty="0" err="1"/>
              <a:t>any</a:t>
            </a:r>
            <a:r>
              <a:rPr lang="fr-FR" sz="1900" dirty="0"/>
              <a:t> </a:t>
            </a:r>
            <a:r>
              <a:rPr lang="fr-FR" sz="1900" dirty="0" err="1"/>
              <a:t>technical</a:t>
            </a:r>
            <a:r>
              <a:rPr lang="fr-FR" sz="1900" dirty="0"/>
              <a:t> </a:t>
            </a:r>
            <a:r>
              <a:rPr lang="fr-FR" sz="1900" dirty="0" err="1"/>
              <a:t>difficulties</a:t>
            </a:r>
            <a:r>
              <a:rPr lang="fr-FR" sz="1900" dirty="0"/>
              <a:t>, </a:t>
            </a:r>
            <a:r>
              <a:rPr lang="fr-FR" sz="1900" dirty="0" err="1"/>
              <a:t>you</a:t>
            </a:r>
            <a:r>
              <a:rPr lang="fr-FR" sz="1900" dirty="0"/>
              <a:t> can contact us via phone: </a:t>
            </a:r>
          </a:p>
          <a:p>
            <a:pPr algn="ctr"/>
            <a:r>
              <a:rPr lang="x-none" sz="1900" dirty="0"/>
              <a:t>+32 2 743 89 31</a:t>
            </a:r>
            <a:r>
              <a:rPr lang="en-GB" sz="1900" dirty="0"/>
              <a:t> </a:t>
            </a:r>
          </a:p>
          <a:p>
            <a:pPr algn="ctr"/>
            <a:r>
              <a:rPr lang="en-GB" sz="1900" dirty="0"/>
              <a:t>or email: </a:t>
            </a:r>
          </a:p>
          <a:p>
            <a:pPr algn="ctr"/>
            <a:r>
              <a:rPr lang="en-GB" sz="1900" dirty="0"/>
              <a:t>UA.communication@Ecorys.com</a:t>
            </a:r>
            <a:endParaRPr lang="x-none" sz="1900" dirty="0"/>
          </a:p>
          <a:p>
            <a:pPr algn="ctr"/>
            <a:endParaRPr lang="fr-FR" sz="2400" dirty="0"/>
          </a:p>
        </p:txBody>
      </p:sp>
    </p:spTree>
    <p:extLst>
      <p:ext uri="{BB962C8B-B14F-4D97-AF65-F5344CB8AC3E}">
        <p14:creationId xmlns:p14="http://schemas.microsoft.com/office/powerpoint/2010/main" val="372322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08520" y="203555"/>
            <a:ext cx="8496175" cy="857250"/>
          </a:xfrm>
        </p:spPr>
        <p:txBody>
          <a:bodyPr vert="horz" lIns="91440" tIns="45720" rIns="91440" bIns="45720" rtlCol="0" anchor="ctr">
            <a:normAutofit/>
          </a:bodyPr>
          <a:lstStyle/>
          <a:p>
            <a:r>
              <a:rPr lang="it-IT" sz="3200" dirty="0"/>
              <a:t>The Working Group (WG) &amp; </a:t>
            </a:r>
            <a:r>
              <a:rPr lang="it-IT" sz="3200" dirty="0" err="1"/>
              <a:t>Pillars</a:t>
            </a:r>
            <a:endParaRPr lang="it-IT" sz="3200" dirty="0"/>
          </a:p>
        </p:txBody>
      </p:sp>
      <p:sp>
        <p:nvSpPr>
          <p:cNvPr id="4" name="Freccia destra 3"/>
          <p:cNvSpPr/>
          <p:nvPr/>
        </p:nvSpPr>
        <p:spPr>
          <a:xfrm>
            <a:off x="6300192" y="2750817"/>
            <a:ext cx="658877" cy="4663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CasellaDiTesto 5"/>
          <p:cNvSpPr txBox="1"/>
          <p:nvPr/>
        </p:nvSpPr>
        <p:spPr>
          <a:xfrm>
            <a:off x="6859864" y="1460038"/>
            <a:ext cx="2376264" cy="369332"/>
          </a:xfrm>
          <a:prstGeom prst="rect">
            <a:avLst/>
          </a:prstGeom>
          <a:noFill/>
        </p:spPr>
        <p:txBody>
          <a:bodyPr wrap="square" rtlCol="0">
            <a:spAutoFit/>
          </a:bodyPr>
          <a:lstStyle/>
          <a:p>
            <a:r>
              <a:rPr lang="it-IT" b="1" dirty="0">
                <a:solidFill>
                  <a:srgbClr val="F1592A"/>
                </a:solidFill>
              </a:rPr>
              <a:t>The 5 THEMATIC </a:t>
            </a:r>
            <a:r>
              <a:rPr lang="it-IT" b="1" dirty="0" err="1">
                <a:solidFill>
                  <a:srgbClr val="F1592A"/>
                </a:solidFill>
              </a:rPr>
              <a:t>WGs</a:t>
            </a:r>
            <a:r>
              <a:rPr lang="it-IT" b="1" dirty="0">
                <a:solidFill>
                  <a:srgbClr val="F1592A"/>
                </a:solidFill>
              </a:rPr>
              <a:t> </a:t>
            </a:r>
          </a:p>
        </p:txBody>
      </p:sp>
      <p:sp>
        <p:nvSpPr>
          <p:cNvPr id="7" name="CasellaDiTesto 6"/>
          <p:cNvSpPr txBox="1"/>
          <p:nvPr/>
        </p:nvSpPr>
        <p:spPr>
          <a:xfrm>
            <a:off x="-1281545" y="1189182"/>
            <a:ext cx="184666" cy="369332"/>
          </a:xfrm>
          <a:prstGeom prst="rect">
            <a:avLst/>
          </a:prstGeom>
          <a:noFill/>
        </p:spPr>
        <p:txBody>
          <a:bodyPr wrap="none" rtlCol="0">
            <a:spAutoFit/>
          </a:bodyPr>
          <a:lstStyle/>
          <a:p>
            <a:endParaRPr lang="it-IT" dirty="0"/>
          </a:p>
        </p:txBody>
      </p:sp>
      <p:pic>
        <p:nvPicPr>
          <p:cNvPr id="8" name="Grafik 3"/>
          <p:cNvPicPr>
            <a:picLocks noChangeAspect="1"/>
          </p:cNvPicPr>
          <p:nvPr/>
        </p:nvPicPr>
        <p:blipFill rotWithShape="1">
          <a:blip r:embed="rId2" cstate="print"/>
          <a:srcRect l="40521" t="11481" r="24583" b="3889"/>
          <a:stretch/>
        </p:blipFill>
        <p:spPr>
          <a:xfrm rot="425712">
            <a:off x="7197441" y="2035045"/>
            <a:ext cx="1511446" cy="2061883"/>
          </a:xfrm>
          <a:prstGeom prst="rect">
            <a:avLst/>
          </a:prstGeom>
        </p:spPr>
      </p:pic>
      <p:sp>
        <p:nvSpPr>
          <p:cNvPr id="9" name="CasellaDiTesto 8"/>
          <p:cNvSpPr txBox="1"/>
          <p:nvPr/>
        </p:nvSpPr>
        <p:spPr>
          <a:xfrm>
            <a:off x="7075888" y="4216457"/>
            <a:ext cx="1944216" cy="600164"/>
          </a:xfrm>
          <a:prstGeom prst="rect">
            <a:avLst/>
          </a:prstGeom>
          <a:noFill/>
        </p:spPr>
        <p:txBody>
          <a:bodyPr wrap="square" rtlCol="0">
            <a:spAutoFit/>
          </a:bodyPr>
          <a:lstStyle/>
          <a:p>
            <a:r>
              <a:rPr lang="it-IT" sz="1100" dirty="0"/>
              <a:t>NEW BROUCHURE AVALIABLE, look in SharePoint, Futurium</a:t>
            </a:r>
            <a:r>
              <a:rPr lang="mr-IN" sz="1100" dirty="0"/>
              <a:t>…</a:t>
            </a:r>
            <a:r>
              <a:rPr lang="it-IT" sz="1100" dirty="0"/>
              <a:t> or </a:t>
            </a:r>
            <a:r>
              <a:rPr lang="it-IT" sz="1100" dirty="0" err="1"/>
              <a:t>your</a:t>
            </a:r>
            <a:r>
              <a:rPr lang="it-IT" sz="1100" dirty="0"/>
              <a:t> e-mail!</a:t>
            </a:r>
          </a:p>
        </p:txBody>
      </p:sp>
      <p:pic>
        <p:nvPicPr>
          <p:cNvPr id="2" name="Grafik 1"/>
          <p:cNvPicPr>
            <a:picLocks noChangeAspect="1"/>
          </p:cNvPicPr>
          <p:nvPr/>
        </p:nvPicPr>
        <p:blipFill>
          <a:blip r:embed="rId3" cstate="print"/>
          <a:stretch>
            <a:fillRect/>
          </a:stretch>
        </p:blipFill>
        <p:spPr>
          <a:xfrm>
            <a:off x="797617" y="843558"/>
            <a:ext cx="5502575" cy="4142023"/>
          </a:xfrm>
          <a:prstGeom prst="rect">
            <a:avLst/>
          </a:prstGeom>
        </p:spPr>
      </p:pic>
    </p:spTree>
    <p:extLst>
      <p:ext uri="{BB962C8B-B14F-4D97-AF65-F5344CB8AC3E}">
        <p14:creationId xmlns:p14="http://schemas.microsoft.com/office/powerpoint/2010/main" val="103463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139136" cy="857250"/>
          </a:xfrm>
        </p:spPr>
        <p:txBody>
          <a:bodyPr>
            <a:noAutofit/>
          </a:bodyPr>
          <a:lstStyle/>
          <a:p>
            <a:r>
              <a:rPr lang="de-DE" sz="3200" dirty="0"/>
              <a:t>EWRC </a:t>
            </a:r>
            <a:r>
              <a:rPr lang="de-DE" sz="3200" dirty="0" err="1"/>
              <a:t>Brussels</a:t>
            </a:r>
            <a:r>
              <a:rPr lang="de-DE" sz="3200" dirty="0"/>
              <a:t> </a:t>
            </a:r>
            <a:r>
              <a:rPr lang="de-DE" sz="3200" b="0" dirty="0"/>
              <a:t>9 </a:t>
            </a:r>
            <a:r>
              <a:rPr lang="de-DE" sz="3200" b="0" dirty="0" err="1"/>
              <a:t>October</a:t>
            </a:r>
            <a:r>
              <a:rPr lang="de-DE" sz="3200" b="0" dirty="0"/>
              <a:t> 2019</a:t>
            </a:r>
            <a:endParaRPr lang="nl-NL" sz="3200" b="0" dirty="0"/>
          </a:p>
        </p:txBody>
      </p:sp>
      <p:sp>
        <p:nvSpPr>
          <p:cNvPr id="5" name="Inhaltsplatzhalter 2"/>
          <p:cNvSpPr txBox="1">
            <a:spLocks/>
          </p:cNvSpPr>
          <p:nvPr/>
        </p:nvSpPr>
        <p:spPr>
          <a:xfrm>
            <a:off x="1204913" y="4575074"/>
            <a:ext cx="7886700" cy="4351338"/>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anose="020B0604020202020204" pitchFamily="34" charset="0"/>
              <a:buNone/>
              <a:defRPr sz="3200" kern="1200">
                <a:solidFill>
                  <a:srgbClr val="1C7DC3"/>
                </a:solidFill>
                <a:latin typeface="Arial" panose="020B0604020202020204" pitchFamily="34" charset="0"/>
                <a:ea typeface="+mn-ea"/>
                <a:cs typeface="Arial" panose="020B0604020202020204" pitchFamily="34" charset="0"/>
              </a:defRPr>
            </a:lvl1pPr>
            <a:lvl2pPr marL="457200" indent="0" algn="r" defTabSz="914400" rtl="0" eaLnBrk="1" latinLnBrk="0" hangingPunct="1">
              <a:spcBef>
                <a:spcPct val="20000"/>
              </a:spcBef>
              <a:buFont typeface="Arial" panose="020B0604020202020204" pitchFamily="34" charset="0"/>
              <a:buNone/>
              <a:defRPr sz="2800" kern="1200">
                <a:solidFill>
                  <a:srgbClr val="1C7DC3"/>
                </a:solidFill>
                <a:latin typeface="Arial" panose="020B0604020202020204" pitchFamily="34" charset="0"/>
                <a:ea typeface="+mn-ea"/>
                <a:cs typeface="Arial" panose="020B0604020202020204" pitchFamily="34" charset="0"/>
              </a:defRPr>
            </a:lvl2pPr>
            <a:lvl3pPr marL="914400" indent="0" algn="r" defTabSz="914400" rtl="0" eaLnBrk="1" latinLnBrk="0" hangingPunct="1">
              <a:spcBef>
                <a:spcPct val="20000"/>
              </a:spcBef>
              <a:buFont typeface="Arial" panose="020B0604020202020204" pitchFamily="34" charset="0"/>
              <a:buNone/>
              <a:defRPr sz="2400" kern="1200">
                <a:solidFill>
                  <a:srgbClr val="1C7DC3"/>
                </a:solidFill>
                <a:latin typeface="Arial" panose="020B0604020202020204" pitchFamily="34" charset="0"/>
                <a:ea typeface="+mn-ea"/>
                <a:cs typeface="Arial" panose="020B0604020202020204" pitchFamily="34" charset="0"/>
              </a:defRPr>
            </a:lvl3pPr>
            <a:lvl4pPr marL="1371600" indent="0" algn="r" defTabSz="914400" rtl="0" eaLnBrk="1" latinLnBrk="0" hangingPunct="1">
              <a:spcBef>
                <a:spcPct val="20000"/>
              </a:spcBef>
              <a:buFont typeface="Arial" panose="020B0604020202020204" pitchFamily="34" charset="0"/>
              <a:buNone/>
              <a:defRPr sz="2000" kern="1200">
                <a:solidFill>
                  <a:srgbClr val="1C7DC3"/>
                </a:solidFill>
                <a:latin typeface="Arial" panose="020B0604020202020204" pitchFamily="34" charset="0"/>
                <a:ea typeface="+mn-ea"/>
                <a:cs typeface="Arial" panose="020B0604020202020204" pitchFamily="34" charset="0"/>
              </a:defRPr>
            </a:lvl4pPr>
            <a:lvl5pPr marL="1828800" indent="0" algn="r" defTabSz="914400" rtl="0" eaLnBrk="1" latinLnBrk="0" hangingPunct="1">
              <a:spcBef>
                <a:spcPct val="20000"/>
              </a:spcBef>
              <a:buFont typeface="Arial" panose="020B0604020202020204" pitchFamily="34" charset="0"/>
              <a:buNone/>
              <a:defRPr sz="2000" kern="1200">
                <a:solidFill>
                  <a:srgbClr val="1C7DC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de-DE" sz="2400" dirty="0" err="1"/>
              <a:t>Discussion</a:t>
            </a:r>
            <a:r>
              <a:rPr lang="de-DE" sz="2400" dirty="0"/>
              <a:t> </a:t>
            </a:r>
            <a:r>
              <a:rPr lang="de-DE" sz="2400" dirty="0" err="1"/>
              <a:t>of</a:t>
            </a:r>
            <a:r>
              <a:rPr lang="de-DE" sz="2400" dirty="0"/>
              <a:t> OP in 7 Working Groups</a:t>
            </a:r>
          </a:p>
        </p:txBody>
      </p:sp>
      <p:pic>
        <p:nvPicPr>
          <p:cNvPr id="6" name="ED4B1395-18C6-46C9-8A54-DF59054C8A39" descr="ED4B1395-18C6-46C9-8A54-DF59054C8A39"/>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1073" b="30355"/>
          <a:stretch/>
        </p:blipFill>
        <p:spPr bwMode="auto">
          <a:xfrm rot="10800000">
            <a:off x="1354085" y="1491630"/>
            <a:ext cx="7019245" cy="308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04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296" y="205979"/>
            <a:ext cx="7715200" cy="857250"/>
          </a:xfrm>
        </p:spPr>
        <p:txBody>
          <a:bodyPr>
            <a:noAutofit/>
          </a:bodyPr>
          <a:lstStyle/>
          <a:p>
            <a:pPr algn="l"/>
            <a:r>
              <a:rPr lang="de-DE" sz="3200" dirty="0"/>
              <a:t>Cities Forum Porto </a:t>
            </a:r>
            <a:r>
              <a:rPr lang="de-DE" sz="3200" b="0" dirty="0"/>
              <a:t>30/31 </a:t>
            </a:r>
            <a:r>
              <a:rPr lang="de-DE" sz="3200" b="0" dirty="0" err="1"/>
              <a:t>January</a:t>
            </a:r>
            <a:r>
              <a:rPr lang="de-DE" sz="3200" b="0" dirty="0"/>
              <a:t> 2020</a:t>
            </a:r>
            <a:endParaRPr lang="nl-NL" sz="3200" b="0" dirty="0"/>
          </a:p>
        </p:txBody>
      </p:sp>
      <p:pic>
        <p:nvPicPr>
          <p:cNvPr id="5" name="Inhaltsplatzhalt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5531" b="23941"/>
          <a:stretch/>
        </p:blipFill>
        <p:spPr>
          <a:xfrm>
            <a:off x="1374162" y="1396562"/>
            <a:ext cx="6395676" cy="2903380"/>
          </a:xfrm>
        </p:spPr>
      </p:pic>
      <p:sp>
        <p:nvSpPr>
          <p:cNvPr id="6" name="Inhaltsplatzhalter 2"/>
          <p:cNvSpPr txBox="1">
            <a:spLocks/>
          </p:cNvSpPr>
          <p:nvPr/>
        </p:nvSpPr>
        <p:spPr>
          <a:xfrm>
            <a:off x="1257300" y="4299942"/>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dirty="0" err="1">
                <a:solidFill>
                  <a:srgbClr val="1C7DC3"/>
                </a:solidFill>
                <a:latin typeface="Arial" panose="020B0604020202020204" pitchFamily="34" charset="0"/>
                <a:cs typeface="Arial" panose="020B0604020202020204" pitchFamily="34" charset="0"/>
              </a:rPr>
              <a:t>Presentation</a:t>
            </a:r>
            <a:r>
              <a:rPr lang="de-DE" sz="2400" dirty="0">
                <a:solidFill>
                  <a:srgbClr val="1C7DC3"/>
                </a:solidFill>
                <a:latin typeface="Arial" panose="020B0604020202020204" pitchFamily="34" charset="0"/>
                <a:cs typeface="Arial" panose="020B0604020202020204" pitchFamily="34" charset="0"/>
              </a:rPr>
              <a:t> </a:t>
            </a:r>
            <a:r>
              <a:rPr lang="de-DE" sz="2400" dirty="0" err="1">
                <a:solidFill>
                  <a:srgbClr val="1C7DC3"/>
                </a:solidFill>
                <a:latin typeface="Arial" panose="020B0604020202020204" pitchFamily="34" charset="0"/>
                <a:cs typeface="Arial" panose="020B0604020202020204" pitchFamily="34" charset="0"/>
              </a:rPr>
              <a:t>of</a:t>
            </a:r>
            <a:r>
              <a:rPr lang="de-DE" sz="2400" dirty="0">
                <a:solidFill>
                  <a:srgbClr val="1C7DC3"/>
                </a:solidFill>
                <a:latin typeface="Arial" panose="020B0604020202020204" pitchFamily="34" charset="0"/>
                <a:cs typeface="Arial" panose="020B0604020202020204" pitchFamily="34" charset="0"/>
              </a:rPr>
              <a:t> OP </a:t>
            </a:r>
            <a:r>
              <a:rPr lang="de-DE" sz="2400" dirty="0" err="1">
                <a:solidFill>
                  <a:srgbClr val="1C7DC3"/>
                </a:solidFill>
                <a:latin typeface="Arial" panose="020B0604020202020204" pitchFamily="34" charset="0"/>
                <a:cs typeface="Arial" panose="020B0604020202020204" pitchFamily="34" charset="0"/>
              </a:rPr>
              <a:t>Themes</a:t>
            </a:r>
            <a:r>
              <a:rPr lang="de-DE" sz="2400" dirty="0">
                <a:solidFill>
                  <a:srgbClr val="1C7DC3"/>
                </a:solidFill>
                <a:latin typeface="Arial" panose="020B0604020202020204" pitchFamily="34" charset="0"/>
                <a:cs typeface="Arial" panose="020B0604020202020204" pitchFamily="34" charset="0"/>
              </a:rPr>
              <a:t> in „</a:t>
            </a:r>
            <a:r>
              <a:rPr lang="de-DE" sz="2400" dirty="0" err="1">
                <a:solidFill>
                  <a:srgbClr val="1C7DC3"/>
                </a:solidFill>
                <a:latin typeface="Arial" panose="020B0604020202020204" pitchFamily="34" charset="0"/>
                <a:cs typeface="Arial" panose="020B0604020202020204" pitchFamily="34" charset="0"/>
              </a:rPr>
              <a:t>silent</a:t>
            </a:r>
            <a:r>
              <a:rPr lang="de-DE" sz="2400" dirty="0">
                <a:solidFill>
                  <a:srgbClr val="1C7DC3"/>
                </a:solidFill>
                <a:latin typeface="Arial" panose="020B0604020202020204" pitchFamily="34" charset="0"/>
                <a:cs typeface="Arial" panose="020B0604020202020204" pitchFamily="34" charset="0"/>
              </a:rPr>
              <a:t> </a:t>
            </a:r>
            <a:r>
              <a:rPr lang="de-DE" sz="2400" dirty="0" err="1">
                <a:solidFill>
                  <a:srgbClr val="1C7DC3"/>
                </a:solidFill>
                <a:latin typeface="Arial" panose="020B0604020202020204" pitchFamily="34" charset="0"/>
                <a:cs typeface="Arial" panose="020B0604020202020204" pitchFamily="34" charset="0"/>
              </a:rPr>
              <a:t>disco</a:t>
            </a:r>
            <a:r>
              <a:rPr lang="de-DE" sz="2400" dirty="0">
                <a:solidFill>
                  <a:srgbClr val="1C7DC3"/>
                </a:solidFill>
                <a:latin typeface="Arial" panose="020B0604020202020204" pitchFamily="34" charset="0"/>
                <a:cs typeface="Arial" panose="020B0604020202020204" pitchFamily="34" charset="0"/>
              </a:rPr>
              <a:t>“, </a:t>
            </a:r>
            <a:r>
              <a:rPr lang="de-DE" sz="2400" dirty="0" err="1">
                <a:solidFill>
                  <a:srgbClr val="1C7DC3"/>
                </a:solidFill>
                <a:latin typeface="Arial" panose="020B0604020202020204" pitchFamily="34" charset="0"/>
                <a:cs typeface="Arial" panose="020B0604020202020204" pitchFamily="34" charset="0"/>
              </a:rPr>
              <a:t>exchange</a:t>
            </a:r>
            <a:r>
              <a:rPr lang="de-DE" sz="2400" dirty="0">
                <a:solidFill>
                  <a:srgbClr val="1C7DC3"/>
                </a:solidFill>
                <a:latin typeface="Arial" panose="020B0604020202020204" pitchFamily="34" charset="0"/>
                <a:cs typeface="Arial" panose="020B0604020202020204" pitchFamily="34" charset="0"/>
              </a:rPr>
              <a:t> </a:t>
            </a:r>
            <a:r>
              <a:rPr lang="de-DE" sz="2400" dirty="0" err="1">
                <a:solidFill>
                  <a:srgbClr val="1C7DC3"/>
                </a:solidFill>
                <a:latin typeface="Arial" panose="020B0604020202020204" pitchFamily="34" charset="0"/>
                <a:cs typeface="Arial" panose="020B0604020202020204" pitchFamily="34" charset="0"/>
              </a:rPr>
              <a:t>with</a:t>
            </a:r>
            <a:r>
              <a:rPr lang="de-DE" sz="2400" dirty="0">
                <a:solidFill>
                  <a:srgbClr val="1C7DC3"/>
                </a:solidFill>
                <a:latin typeface="Arial" panose="020B0604020202020204" pitchFamily="34" charset="0"/>
                <a:cs typeface="Arial" panose="020B0604020202020204" pitchFamily="34" charset="0"/>
              </a:rPr>
              <a:t> </a:t>
            </a:r>
            <a:r>
              <a:rPr lang="de-DE" sz="2400" dirty="0" err="1">
                <a:solidFill>
                  <a:srgbClr val="1C7DC3"/>
                </a:solidFill>
                <a:latin typeface="Arial" panose="020B0604020202020204" pitchFamily="34" charset="0"/>
                <a:cs typeface="Arial" panose="020B0604020202020204" pitchFamily="34" charset="0"/>
              </a:rPr>
              <a:t>other</a:t>
            </a:r>
            <a:r>
              <a:rPr lang="de-DE" sz="2400" dirty="0">
                <a:solidFill>
                  <a:srgbClr val="1C7DC3"/>
                </a:solidFill>
                <a:latin typeface="Arial" panose="020B0604020202020204" pitchFamily="34" charset="0"/>
                <a:cs typeface="Arial" panose="020B0604020202020204" pitchFamily="34" charset="0"/>
              </a:rPr>
              <a:t> </a:t>
            </a:r>
            <a:r>
              <a:rPr lang="de-DE" sz="2400" dirty="0" err="1">
                <a:solidFill>
                  <a:srgbClr val="1C7DC3"/>
                </a:solidFill>
                <a:latin typeface="Arial" panose="020B0604020202020204" pitchFamily="34" charset="0"/>
                <a:cs typeface="Arial" panose="020B0604020202020204" pitchFamily="34" charset="0"/>
              </a:rPr>
              <a:t>Partnerships</a:t>
            </a:r>
            <a:endParaRPr lang="de-DE" sz="2400" dirty="0">
              <a:solidFill>
                <a:srgbClr val="1C7D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62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452320" y="0"/>
            <a:ext cx="1584176" cy="646331"/>
          </a:xfrm>
          <a:prstGeom prst="rect">
            <a:avLst/>
          </a:prstGeom>
          <a:solidFill>
            <a:srgbClr val="FFFFFF"/>
          </a:solidFill>
        </p:spPr>
        <p:txBody>
          <a:bodyPr wrap="square" rtlCol="0">
            <a:spAutoFit/>
          </a:bodyPr>
          <a:lstStyle/>
          <a:p>
            <a:endParaRPr lang="it-IT" dirty="0"/>
          </a:p>
          <a:p>
            <a:endParaRPr lang="it-IT" dirty="0"/>
          </a:p>
        </p:txBody>
      </p:sp>
      <p:sp>
        <p:nvSpPr>
          <p:cNvPr id="2" name="Title 1"/>
          <p:cNvSpPr>
            <a:spLocks noGrp="1"/>
          </p:cNvSpPr>
          <p:nvPr>
            <p:ph type="title"/>
          </p:nvPr>
        </p:nvSpPr>
        <p:spPr>
          <a:xfrm>
            <a:off x="457200" y="-92546"/>
            <a:ext cx="8507288" cy="857250"/>
          </a:xfrm>
        </p:spPr>
        <p:txBody>
          <a:bodyPr>
            <a:normAutofit/>
          </a:bodyPr>
          <a:lstStyle/>
          <a:p>
            <a:r>
              <a:rPr lang="de-DE" sz="3200" dirty="0"/>
              <a:t>State </a:t>
            </a:r>
            <a:r>
              <a:rPr lang="de-DE" sz="3200" dirty="0" err="1"/>
              <a:t>of</a:t>
            </a:r>
            <a:r>
              <a:rPr lang="de-DE" sz="3200" dirty="0"/>
              <a:t> Play </a:t>
            </a:r>
            <a:r>
              <a:rPr lang="mr-IN" sz="3200" dirty="0"/>
              <a:t>–</a:t>
            </a:r>
            <a:r>
              <a:rPr lang="de-DE" sz="3200" dirty="0"/>
              <a:t> </a:t>
            </a:r>
            <a:r>
              <a:rPr lang="de-DE" sz="3200" dirty="0" err="1"/>
              <a:t>Experts</a:t>
            </a:r>
            <a:r>
              <a:rPr lang="de-DE" sz="3200" dirty="0"/>
              <a:t> </a:t>
            </a:r>
            <a:r>
              <a:rPr lang="de-DE" sz="3200" dirty="0" err="1"/>
              <a:t>and</a:t>
            </a:r>
            <a:r>
              <a:rPr lang="de-DE" sz="3200" dirty="0"/>
              <a:t> WGs</a:t>
            </a:r>
            <a:endParaRPr lang="nl-NL" sz="3200" dirty="0"/>
          </a:p>
        </p:txBody>
      </p:sp>
      <p:sp>
        <p:nvSpPr>
          <p:cNvPr id="3" name="Segnaposto contenuto 2"/>
          <p:cNvSpPr>
            <a:spLocks noGrp="1"/>
          </p:cNvSpPr>
          <p:nvPr>
            <p:ph idx="1"/>
          </p:nvPr>
        </p:nvSpPr>
        <p:spPr>
          <a:xfrm>
            <a:off x="1188393" y="555526"/>
            <a:ext cx="8208143" cy="4587974"/>
          </a:xfrm>
        </p:spPr>
        <p:txBody>
          <a:bodyPr>
            <a:normAutofit fontScale="47500" lnSpcReduction="20000"/>
          </a:bodyPr>
          <a:lstStyle/>
          <a:p>
            <a:endParaRPr lang="en-GB" dirty="0"/>
          </a:p>
          <a:p>
            <a:pPr marL="457200" indent="-457200" algn="l">
              <a:buFont typeface="Arial" panose="020B0604020202020204" pitchFamily="34" charset="0"/>
              <a:buChar char="•"/>
            </a:pPr>
            <a:r>
              <a:rPr lang="en-GB" sz="4200" dirty="0"/>
              <a:t>Selected 5 External Experts for the 5WGs: dissemination and feedback from members to their inputs;</a:t>
            </a:r>
          </a:p>
          <a:p>
            <a:pPr marL="457200" indent="-457200" algn="l">
              <a:buFont typeface="Arial" panose="020B0604020202020204" pitchFamily="34" charset="0"/>
              <a:buChar char="•"/>
            </a:pPr>
            <a:endParaRPr lang="en-GB" sz="4200" dirty="0"/>
          </a:p>
          <a:p>
            <a:pPr marL="457200" indent="-457200" algn="l">
              <a:buFont typeface="Arial" panose="020B0604020202020204" pitchFamily="34" charset="0"/>
              <a:buChar char="•"/>
            </a:pPr>
            <a:r>
              <a:rPr lang="en-GB" sz="4200" dirty="0"/>
              <a:t>Coordinators and WG Leaders defined WGs’ path (methods and planning) and work to be done (coordinators meetings);</a:t>
            </a:r>
          </a:p>
          <a:p>
            <a:pPr algn="l"/>
            <a:endParaRPr lang="en-GB" sz="4200" dirty="0"/>
          </a:p>
          <a:p>
            <a:pPr marL="457200" indent="-457200" algn="l">
              <a:buFont typeface="Arial" panose="020B0604020202020204" pitchFamily="34" charset="0"/>
              <a:buChar char="•"/>
            </a:pPr>
            <a:r>
              <a:rPr lang="en-GB" sz="4200" dirty="0"/>
              <a:t>WG Leaders hold periodical WG meetings to define thematic actions;</a:t>
            </a:r>
          </a:p>
          <a:p>
            <a:pPr marL="457200" indent="-457200" algn="l">
              <a:buFont typeface="Arial" panose="020B0604020202020204" pitchFamily="34" charset="0"/>
              <a:buChar char="•"/>
            </a:pPr>
            <a:endParaRPr lang="en-GB" sz="4200" dirty="0"/>
          </a:p>
          <a:p>
            <a:pPr marL="457200" indent="-457200" algn="l">
              <a:buFont typeface="Arial" panose="020B0604020202020204" pitchFamily="34" charset="0"/>
              <a:buChar char="•"/>
            </a:pPr>
            <a:r>
              <a:rPr lang="en-GB" sz="4200" dirty="0"/>
              <a:t>Coordinators met with WG Leaders (plenary and bilaterally) to solve problems, pre-evaluate and merged actions; </a:t>
            </a:r>
          </a:p>
          <a:p>
            <a:pPr marL="457200" indent="-457200" algn="l">
              <a:buFont typeface="Arial" panose="020B0604020202020204" pitchFamily="34" charset="0"/>
              <a:buChar char="•"/>
            </a:pPr>
            <a:endParaRPr lang="en-GB" sz="4200" dirty="0"/>
          </a:p>
          <a:p>
            <a:pPr marL="457200" indent="-457200" algn="l">
              <a:buFont typeface="Arial" panose="020B0604020202020204" pitchFamily="34" charset="0"/>
              <a:buChar char="•"/>
            </a:pPr>
            <a:r>
              <a:rPr lang="en-GB" sz="4200" dirty="0"/>
              <a:t>Coordinators meet with Partnership Public Security and with the European Commission and other UA Partnership Coordinators. </a:t>
            </a:r>
          </a:p>
        </p:txBody>
      </p:sp>
    </p:spTree>
    <p:extLst>
      <p:ext uri="{BB962C8B-B14F-4D97-AF65-F5344CB8AC3E}">
        <p14:creationId xmlns:p14="http://schemas.microsoft.com/office/powerpoint/2010/main" val="2302806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2"/>
          <p:cNvSpPr txBox="1"/>
          <p:nvPr/>
        </p:nvSpPr>
        <p:spPr>
          <a:xfrm>
            <a:off x="1259632" y="412665"/>
            <a:ext cx="8208912" cy="4247317"/>
          </a:xfrm>
          <a:prstGeom prst="rect">
            <a:avLst/>
          </a:prstGeom>
          <a:noFill/>
        </p:spPr>
        <p:txBody>
          <a:bodyPr wrap="square" rtlCol="0">
            <a:spAutoFit/>
          </a:bodyPr>
          <a:lstStyle/>
          <a:p>
            <a:endParaRPr lang="it-IT" dirty="0"/>
          </a:p>
          <a:p>
            <a:endParaRPr lang="it-IT" dirty="0"/>
          </a:p>
          <a:p>
            <a:endParaRPr lang="it-IT" dirty="0"/>
          </a:p>
          <a:p>
            <a:endParaRPr lang="it-IT" dirty="0"/>
          </a:p>
          <a:p>
            <a:pPr>
              <a:tabLst>
                <a:tab pos="3232150" algn="l"/>
                <a:tab pos="3590925" algn="l"/>
              </a:tabLst>
            </a:pPr>
            <a:r>
              <a:rPr lang="de-DE" sz="2000" dirty="0">
                <a:solidFill>
                  <a:srgbClr val="1C7DC3"/>
                </a:solidFill>
                <a:latin typeface="Arial" panose="020B0604020202020204" pitchFamily="34" charset="0"/>
                <a:cs typeface="Arial" panose="020B0604020202020204" pitchFamily="34" charset="0"/>
              </a:rPr>
              <a:t>WG 1 (Cultural Tourism): 	KEA (Arthur Le </a:t>
            </a:r>
            <a:r>
              <a:rPr lang="de-DE" sz="2000" dirty="0" err="1">
                <a:solidFill>
                  <a:srgbClr val="1C7DC3"/>
                </a:solidFill>
                <a:latin typeface="Arial" panose="020B0604020202020204" pitchFamily="34" charset="0"/>
                <a:cs typeface="Arial" panose="020B0604020202020204" pitchFamily="34" charset="0"/>
              </a:rPr>
              <a:t>Gall</a:t>
            </a:r>
            <a:r>
              <a:rPr lang="de-DE" sz="2000" dirty="0">
                <a:solidFill>
                  <a:srgbClr val="1C7DC3"/>
                </a:solidFill>
                <a:latin typeface="Arial" panose="020B0604020202020204" pitchFamily="34" charset="0"/>
                <a:cs typeface="Arial" panose="020B0604020202020204" pitchFamily="34" charset="0"/>
              </a:rPr>
              <a:t>)</a:t>
            </a:r>
            <a:br>
              <a:rPr lang="de-DE" sz="2000" dirty="0">
                <a:solidFill>
                  <a:srgbClr val="1C7DC3"/>
                </a:solidFill>
                <a:latin typeface="Arial" panose="020B0604020202020204" pitchFamily="34" charset="0"/>
                <a:cs typeface="Arial" panose="020B0604020202020204" pitchFamily="34" charset="0"/>
              </a:rPr>
            </a:br>
            <a:endParaRPr lang="de-DE" sz="2000" dirty="0">
              <a:solidFill>
                <a:srgbClr val="1C7DC3"/>
              </a:solidFill>
              <a:latin typeface="Arial" panose="020B0604020202020204" pitchFamily="34" charset="0"/>
              <a:cs typeface="Arial" panose="020B0604020202020204" pitchFamily="34" charset="0"/>
            </a:endParaRPr>
          </a:p>
          <a:p>
            <a:pPr>
              <a:tabLst>
                <a:tab pos="3232150" algn="l"/>
              </a:tabLst>
            </a:pPr>
            <a:r>
              <a:rPr lang="de-DE" sz="2000" dirty="0">
                <a:solidFill>
                  <a:srgbClr val="1C7DC3"/>
                </a:solidFill>
                <a:latin typeface="Arial" panose="020B0604020202020204" pitchFamily="34" charset="0"/>
                <a:cs typeface="Arial" panose="020B0604020202020204" pitchFamily="34" charset="0"/>
              </a:rPr>
              <a:t>WG 2  (Cultural </a:t>
            </a:r>
            <a:r>
              <a:rPr lang="de-DE" sz="2000" dirty="0" err="1">
                <a:solidFill>
                  <a:srgbClr val="1C7DC3"/>
                </a:solidFill>
                <a:latin typeface="Arial" panose="020B0604020202020204" pitchFamily="34" charset="0"/>
                <a:cs typeface="Arial" panose="020B0604020202020204" pitchFamily="34" charset="0"/>
              </a:rPr>
              <a:t>Sectors</a:t>
            </a:r>
            <a:r>
              <a:rPr lang="de-DE" sz="2000" dirty="0">
                <a:solidFill>
                  <a:srgbClr val="1C7DC3"/>
                </a:solidFill>
                <a:latin typeface="Arial" panose="020B0604020202020204" pitchFamily="34" charset="0"/>
                <a:cs typeface="Arial" panose="020B0604020202020204" pitchFamily="34" charset="0"/>
              </a:rPr>
              <a:t>): 	Ecorys (Toms </a:t>
            </a:r>
            <a:r>
              <a:rPr lang="de-DE" sz="2000" dirty="0" err="1">
                <a:solidFill>
                  <a:srgbClr val="1C7DC3"/>
                </a:solidFill>
                <a:latin typeface="Arial" panose="020B0604020202020204" pitchFamily="34" charset="0"/>
                <a:cs typeface="Arial" panose="020B0604020202020204" pitchFamily="34" charset="0"/>
              </a:rPr>
              <a:t>Feifs</a:t>
            </a:r>
            <a:r>
              <a:rPr lang="de-DE" sz="2000" dirty="0">
                <a:solidFill>
                  <a:srgbClr val="1C7DC3"/>
                </a:solidFill>
                <a:latin typeface="Arial" panose="020B0604020202020204" pitchFamily="34" charset="0"/>
                <a:cs typeface="Arial" panose="020B0604020202020204" pitchFamily="34" charset="0"/>
              </a:rPr>
              <a:t>)</a:t>
            </a:r>
          </a:p>
          <a:p>
            <a:pPr>
              <a:tabLst>
                <a:tab pos="3232150" algn="l"/>
              </a:tabLst>
            </a:pPr>
            <a:r>
              <a:rPr lang="de-DE" sz="2000" dirty="0">
                <a:solidFill>
                  <a:srgbClr val="1C7DC3"/>
                </a:solidFill>
                <a:latin typeface="Arial" panose="020B0604020202020204" pitchFamily="34" charset="0"/>
                <a:cs typeface="Arial" panose="020B0604020202020204" pitchFamily="34" charset="0"/>
              </a:rPr>
              <a:t/>
            </a:r>
            <a:br>
              <a:rPr lang="de-DE" sz="2000" dirty="0">
                <a:solidFill>
                  <a:srgbClr val="1C7DC3"/>
                </a:solidFill>
                <a:latin typeface="Arial" panose="020B0604020202020204" pitchFamily="34" charset="0"/>
                <a:cs typeface="Arial" panose="020B0604020202020204" pitchFamily="34" charset="0"/>
              </a:rPr>
            </a:br>
            <a:r>
              <a:rPr lang="de-DE" sz="2000" dirty="0">
                <a:solidFill>
                  <a:srgbClr val="1C7DC3"/>
                </a:solidFill>
                <a:latin typeface="Arial" panose="020B0604020202020204" pitchFamily="34" charset="0"/>
                <a:cs typeface="Arial" panose="020B0604020202020204" pitchFamily="34" charset="0"/>
              </a:rPr>
              <a:t>WG 3 (Transformation):	</a:t>
            </a:r>
            <a:r>
              <a:rPr lang="de-DE" sz="2000" dirty="0" err="1">
                <a:solidFill>
                  <a:srgbClr val="1C7DC3"/>
                </a:solidFill>
                <a:latin typeface="Arial" panose="020B0604020202020204" pitchFamily="34" charset="0"/>
                <a:cs typeface="Arial" panose="020B0604020202020204" pitchFamily="34" charset="0"/>
              </a:rPr>
              <a:t>Eutropian</a:t>
            </a:r>
            <a:r>
              <a:rPr lang="de-DE" sz="2000" dirty="0">
                <a:solidFill>
                  <a:srgbClr val="1C7DC3"/>
                </a:solidFill>
                <a:latin typeface="Arial" panose="020B0604020202020204" pitchFamily="34" charset="0"/>
                <a:cs typeface="Arial" panose="020B0604020202020204" pitchFamily="34" charset="0"/>
              </a:rPr>
              <a:t> (Daniela Patti)</a:t>
            </a:r>
          </a:p>
          <a:p>
            <a:pPr>
              <a:tabLst>
                <a:tab pos="3232150" algn="l"/>
              </a:tabLst>
            </a:pPr>
            <a:r>
              <a:rPr lang="de-DE" sz="2000" dirty="0">
                <a:solidFill>
                  <a:srgbClr val="1C7DC3"/>
                </a:solidFill>
                <a:latin typeface="Arial" panose="020B0604020202020204" pitchFamily="34" charset="0"/>
                <a:cs typeface="Arial" panose="020B0604020202020204" pitchFamily="34" charset="0"/>
              </a:rPr>
              <a:t/>
            </a:r>
            <a:br>
              <a:rPr lang="de-DE" sz="2000" dirty="0">
                <a:solidFill>
                  <a:srgbClr val="1C7DC3"/>
                </a:solidFill>
                <a:latin typeface="Arial" panose="020B0604020202020204" pitchFamily="34" charset="0"/>
                <a:cs typeface="Arial" panose="020B0604020202020204" pitchFamily="34" charset="0"/>
              </a:rPr>
            </a:br>
            <a:r>
              <a:rPr lang="de-DE" sz="2000" dirty="0">
                <a:solidFill>
                  <a:srgbClr val="1C7DC3"/>
                </a:solidFill>
                <a:latin typeface="Arial" panose="020B0604020202020204" pitchFamily="34" charset="0"/>
                <a:cs typeface="Arial" panose="020B0604020202020204" pitchFamily="34" charset="0"/>
              </a:rPr>
              <a:t>WG 4 (</a:t>
            </a:r>
            <a:r>
              <a:rPr lang="de-DE" sz="2000" dirty="0" err="1">
                <a:solidFill>
                  <a:srgbClr val="1C7DC3"/>
                </a:solidFill>
                <a:latin typeface="Arial" panose="020B0604020202020204" pitchFamily="34" charset="0"/>
                <a:cs typeface="Arial" panose="020B0604020202020204" pitchFamily="34" charset="0"/>
              </a:rPr>
              <a:t>Resilience</a:t>
            </a:r>
            <a:r>
              <a:rPr lang="de-DE" sz="2000" dirty="0">
                <a:solidFill>
                  <a:srgbClr val="1C7DC3"/>
                </a:solidFill>
                <a:latin typeface="Arial" panose="020B0604020202020204" pitchFamily="34" charset="0"/>
                <a:cs typeface="Arial" panose="020B0604020202020204" pitchFamily="34" charset="0"/>
              </a:rPr>
              <a:t>):	World Bank (Barbara </a:t>
            </a:r>
            <a:r>
              <a:rPr lang="de-DE" sz="2000" dirty="0" err="1">
                <a:solidFill>
                  <a:srgbClr val="1C7DC3"/>
                </a:solidFill>
                <a:latin typeface="Arial" panose="020B0604020202020204" pitchFamily="34" charset="0"/>
                <a:cs typeface="Arial" panose="020B0604020202020204" pitchFamily="34" charset="0"/>
              </a:rPr>
              <a:t>Minguez</a:t>
            </a:r>
            <a:r>
              <a:rPr lang="de-DE" sz="2000" dirty="0">
                <a:solidFill>
                  <a:srgbClr val="1C7DC3"/>
                </a:solidFill>
                <a:latin typeface="Arial" panose="020B0604020202020204" pitchFamily="34" charset="0"/>
                <a:cs typeface="Arial" panose="020B0604020202020204" pitchFamily="34" charset="0"/>
              </a:rPr>
              <a:t> Garcia)</a:t>
            </a:r>
          </a:p>
          <a:p>
            <a:pPr>
              <a:tabLst>
                <a:tab pos="3232150" algn="l"/>
              </a:tabLst>
            </a:pPr>
            <a:r>
              <a:rPr lang="de-DE" sz="2000" dirty="0">
                <a:solidFill>
                  <a:srgbClr val="1C7DC3"/>
                </a:solidFill>
                <a:latin typeface="Arial" panose="020B0604020202020204" pitchFamily="34" charset="0"/>
                <a:cs typeface="Arial" panose="020B0604020202020204" pitchFamily="34" charset="0"/>
              </a:rPr>
              <a:t/>
            </a:r>
            <a:br>
              <a:rPr lang="de-DE" sz="2000" dirty="0">
                <a:solidFill>
                  <a:srgbClr val="1C7DC3"/>
                </a:solidFill>
                <a:latin typeface="Arial" panose="020B0604020202020204" pitchFamily="34" charset="0"/>
                <a:cs typeface="Arial" panose="020B0604020202020204" pitchFamily="34" charset="0"/>
              </a:rPr>
            </a:br>
            <a:r>
              <a:rPr lang="de-DE" sz="2000" dirty="0">
                <a:solidFill>
                  <a:srgbClr val="1C7DC3"/>
                </a:solidFill>
                <a:latin typeface="Arial" panose="020B0604020202020204" pitchFamily="34" charset="0"/>
                <a:cs typeface="Arial" panose="020B0604020202020204" pitchFamily="34" charset="0"/>
              </a:rPr>
              <a:t>WG 5 (Cultural Services):	KEA (Philippe Kern)</a:t>
            </a:r>
          </a:p>
          <a:p>
            <a:endParaRPr lang="it-IT" dirty="0"/>
          </a:p>
        </p:txBody>
      </p:sp>
      <p:sp>
        <p:nvSpPr>
          <p:cNvPr id="12" name="Title 1"/>
          <p:cNvSpPr>
            <a:spLocks noGrp="1"/>
          </p:cNvSpPr>
          <p:nvPr>
            <p:ph type="title"/>
          </p:nvPr>
        </p:nvSpPr>
        <p:spPr>
          <a:xfrm>
            <a:off x="745232" y="-164554"/>
            <a:ext cx="7139136" cy="857250"/>
          </a:xfrm>
        </p:spPr>
        <p:txBody>
          <a:bodyPr>
            <a:noAutofit/>
          </a:bodyPr>
          <a:lstStyle/>
          <a:p>
            <a:pPr algn="l"/>
            <a:r>
              <a:rPr lang="de-DE" sz="3200" dirty="0"/>
              <a:t>	</a:t>
            </a:r>
            <a:r>
              <a:rPr lang="de-DE" sz="3200" dirty="0" err="1"/>
              <a:t>External</a:t>
            </a:r>
            <a:r>
              <a:rPr lang="de-DE" sz="3200" dirty="0"/>
              <a:t> </a:t>
            </a:r>
            <a:r>
              <a:rPr lang="de-DE" sz="3200" dirty="0" err="1"/>
              <a:t>experts</a:t>
            </a:r>
            <a:r>
              <a:rPr lang="de-DE" sz="3200" dirty="0"/>
              <a:t>:</a:t>
            </a:r>
            <a:endParaRPr lang="nl-NL" sz="3200" b="0" dirty="0"/>
          </a:p>
        </p:txBody>
      </p:sp>
    </p:spTree>
    <p:extLst>
      <p:ext uri="{BB962C8B-B14F-4D97-AF65-F5344CB8AC3E}">
        <p14:creationId xmlns:p14="http://schemas.microsoft.com/office/powerpoint/2010/main" val="1536939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139136" cy="857250"/>
          </a:xfrm>
        </p:spPr>
        <p:txBody>
          <a:bodyPr>
            <a:noAutofit/>
          </a:bodyPr>
          <a:lstStyle/>
          <a:p>
            <a:r>
              <a:rPr lang="de-DE" sz="3200" dirty="0"/>
              <a:t>EWRC </a:t>
            </a:r>
            <a:r>
              <a:rPr lang="de-DE" sz="3200" dirty="0" err="1"/>
              <a:t>Brussels</a:t>
            </a:r>
            <a:r>
              <a:rPr lang="de-DE" sz="3200" dirty="0"/>
              <a:t> </a:t>
            </a:r>
            <a:r>
              <a:rPr lang="de-DE" sz="3200" b="0" dirty="0" err="1"/>
              <a:t>October</a:t>
            </a:r>
            <a:r>
              <a:rPr lang="de-DE" sz="3200" b="0" dirty="0"/>
              <a:t> 2020</a:t>
            </a:r>
            <a:endParaRPr lang="nl-NL" sz="3200" b="0" dirty="0"/>
          </a:p>
        </p:txBody>
      </p:sp>
      <p:sp>
        <p:nvSpPr>
          <p:cNvPr id="5" name="Inhaltsplatzhalter 2"/>
          <p:cNvSpPr txBox="1">
            <a:spLocks/>
          </p:cNvSpPr>
          <p:nvPr/>
        </p:nvSpPr>
        <p:spPr>
          <a:xfrm>
            <a:off x="1547664" y="3075806"/>
            <a:ext cx="7128792" cy="504056"/>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anose="020B0604020202020204" pitchFamily="34" charset="0"/>
              <a:buNone/>
              <a:defRPr sz="3200" kern="1200">
                <a:solidFill>
                  <a:srgbClr val="1C7DC3"/>
                </a:solidFill>
                <a:latin typeface="Arial" panose="020B0604020202020204" pitchFamily="34" charset="0"/>
                <a:ea typeface="+mn-ea"/>
                <a:cs typeface="Arial" panose="020B0604020202020204" pitchFamily="34" charset="0"/>
              </a:defRPr>
            </a:lvl1pPr>
            <a:lvl2pPr marL="457200" indent="0" algn="r" defTabSz="914400" rtl="0" eaLnBrk="1" latinLnBrk="0" hangingPunct="1">
              <a:spcBef>
                <a:spcPct val="20000"/>
              </a:spcBef>
              <a:buFont typeface="Arial" panose="020B0604020202020204" pitchFamily="34" charset="0"/>
              <a:buNone/>
              <a:defRPr sz="2800" kern="1200">
                <a:solidFill>
                  <a:srgbClr val="1C7DC3"/>
                </a:solidFill>
                <a:latin typeface="Arial" panose="020B0604020202020204" pitchFamily="34" charset="0"/>
                <a:ea typeface="+mn-ea"/>
                <a:cs typeface="Arial" panose="020B0604020202020204" pitchFamily="34" charset="0"/>
              </a:defRPr>
            </a:lvl2pPr>
            <a:lvl3pPr marL="914400" indent="0" algn="r" defTabSz="914400" rtl="0" eaLnBrk="1" latinLnBrk="0" hangingPunct="1">
              <a:spcBef>
                <a:spcPct val="20000"/>
              </a:spcBef>
              <a:buFont typeface="Arial" panose="020B0604020202020204" pitchFamily="34" charset="0"/>
              <a:buNone/>
              <a:defRPr sz="2400" kern="1200">
                <a:solidFill>
                  <a:srgbClr val="1C7DC3"/>
                </a:solidFill>
                <a:latin typeface="Arial" panose="020B0604020202020204" pitchFamily="34" charset="0"/>
                <a:ea typeface="+mn-ea"/>
                <a:cs typeface="Arial" panose="020B0604020202020204" pitchFamily="34" charset="0"/>
              </a:defRPr>
            </a:lvl3pPr>
            <a:lvl4pPr marL="1371600" indent="0" algn="r" defTabSz="914400" rtl="0" eaLnBrk="1" latinLnBrk="0" hangingPunct="1">
              <a:spcBef>
                <a:spcPct val="20000"/>
              </a:spcBef>
              <a:buFont typeface="Arial" panose="020B0604020202020204" pitchFamily="34" charset="0"/>
              <a:buNone/>
              <a:defRPr sz="2000" kern="1200">
                <a:solidFill>
                  <a:srgbClr val="1C7DC3"/>
                </a:solidFill>
                <a:latin typeface="Arial" panose="020B0604020202020204" pitchFamily="34" charset="0"/>
                <a:ea typeface="+mn-ea"/>
                <a:cs typeface="Arial" panose="020B0604020202020204" pitchFamily="34" charset="0"/>
              </a:defRPr>
            </a:lvl4pPr>
            <a:lvl5pPr marL="1828800" indent="0" algn="r" defTabSz="914400" rtl="0" eaLnBrk="1" latinLnBrk="0" hangingPunct="1">
              <a:spcBef>
                <a:spcPct val="20000"/>
              </a:spcBef>
              <a:buFont typeface="Arial" panose="020B0604020202020204" pitchFamily="34" charset="0"/>
              <a:buNone/>
              <a:defRPr sz="2000" kern="1200">
                <a:solidFill>
                  <a:srgbClr val="1C7DC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de-DE" sz="2400" dirty="0"/>
              <a:t>Q&amp;A + </a:t>
            </a:r>
            <a:r>
              <a:rPr lang="en-GB" sz="2400" dirty="0"/>
              <a:t>feedback on Action Plan</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375" y="1203598"/>
            <a:ext cx="7316081" cy="1696067"/>
          </a:xfrm>
          <a:prstGeom prst="rect">
            <a:avLst/>
          </a:prstGeom>
        </p:spPr>
      </p:pic>
      <p:sp>
        <p:nvSpPr>
          <p:cNvPr id="3" name="CasellaDiTesto 2"/>
          <p:cNvSpPr txBox="1"/>
          <p:nvPr/>
        </p:nvSpPr>
        <p:spPr>
          <a:xfrm rot="19809838">
            <a:off x="891219" y="2323218"/>
            <a:ext cx="7857145" cy="646331"/>
          </a:xfrm>
          <a:prstGeom prst="rect">
            <a:avLst/>
          </a:prstGeom>
          <a:noFill/>
        </p:spPr>
        <p:txBody>
          <a:bodyPr wrap="square" rtlCol="0">
            <a:spAutoFit/>
          </a:bodyPr>
          <a:lstStyle/>
          <a:p>
            <a:r>
              <a:rPr lang="it-IT" b="1" dirty="0">
                <a:solidFill>
                  <a:srgbClr val="F1592A"/>
                </a:solidFill>
              </a:rPr>
              <a:t>IT IS NOT CONSIDERED AS A PARTNERSHIP MEETING (AS THE ONE OF 2019) BUT </a:t>
            </a:r>
            <a:r>
              <a:rPr lang="mr-IN" b="1" dirty="0">
                <a:solidFill>
                  <a:srgbClr val="F1592A"/>
                </a:solidFill>
              </a:rPr>
              <a:t>…</a:t>
            </a:r>
            <a:r>
              <a:rPr lang="it-IT" b="1" dirty="0">
                <a:solidFill>
                  <a:srgbClr val="F1592A"/>
                </a:solidFill>
              </a:rPr>
              <a:t> SAVE THE DATE!</a:t>
            </a:r>
          </a:p>
        </p:txBody>
      </p:sp>
    </p:spTree>
    <p:extLst>
      <p:ext uri="{BB962C8B-B14F-4D97-AF65-F5344CB8AC3E}">
        <p14:creationId xmlns:p14="http://schemas.microsoft.com/office/powerpoint/2010/main" val="3230214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03648" y="-157708"/>
            <a:ext cx="6470526" cy="85725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b="1" kern="1200">
                <a:solidFill>
                  <a:srgbClr val="F1592A"/>
                </a:solidFill>
                <a:latin typeface="Arial" panose="020B0604020202020204" pitchFamily="34" charset="0"/>
                <a:ea typeface="+mj-ea"/>
                <a:cs typeface="Arial" panose="020B0604020202020204" pitchFamily="34" charset="0"/>
              </a:defRPr>
            </a:lvl1pPr>
          </a:lstStyle>
          <a:p>
            <a:pPr algn="l"/>
            <a:r>
              <a:rPr lang="de-DE" sz="3600" dirty="0"/>
              <a:t>  </a:t>
            </a:r>
            <a:r>
              <a:rPr lang="de-DE" sz="3600" dirty="0" err="1"/>
              <a:t>Towards</a:t>
            </a:r>
            <a:r>
              <a:rPr lang="de-DE" sz="3600" dirty="0"/>
              <a:t> </a:t>
            </a:r>
            <a:r>
              <a:rPr lang="de-DE" sz="3600" dirty="0" err="1"/>
              <a:t>the</a:t>
            </a:r>
            <a:r>
              <a:rPr lang="de-DE" sz="3600" dirty="0"/>
              <a:t> Action Plan</a:t>
            </a:r>
            <a:endParaRPr lang="nl-NL" sz="3600" dirty="0"/>
          </a:p>
        </p:txBody>
      </p:sp>
      <p:pic>
        <p:nvPicPr>
          <p:cNvPr id="13" name="Grafik 12"/>
          <p:cNvPicPr>
            <a:picLocks noChangeAspect="1"/>
          </p:cNvPicPr>
          <p:nvPr/>
        </p:nvPicPr>
        <p:blipFill>
          <a:blip r:embed="rId2" cstate="print"/>
          <a:stretch>
            <a:fillRect/>
          </a:stretch>
        </p:blipFill>
        <p:spPr>
          <a:xfrm>
            <a:off x="971600" y="535253"/>
            <a:ext cx="7920880" cy="4628785"/>
          </a:xfrm>
          <a:prstGeom prst="rect">
            <a:avLst/>
          </a:prstGeom>
        </p:spPr>
      </p:pic>
      <p:sp>
        <p:nvSpPr>
          <p:cNvPr id="2" name="Freccia su 1"/>
          <p:cNvSpPr/>
          <p:nvPr/>
        </p:nvSpPr>
        <p:spPr>
          <a:xfrm>
            <a:off x="1547664" y="2859782"/>
            <a:ext cx="288032" cy="432048"/>
          </a:xfrm>
          <a:prstGeom prst="upArrow">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CasellaDiTesto 2"/>
          <p:cNvSpPr txBox="1"/>
          <p:nvPr/>
        </p:nvSpPr>
        <p:spPr>
          <a:xfrm>
            <a:off x="1007604" y="3396621"/>
            <a:ext cx="1368152" cy="769441"/>
          </a:xfrm>
          <a:prstGeom prst="rect">
            <a:avLst/>
          </a:prstGeom>
          <a:noFill/>
        </p:spPr>
        <p:txBody>
          <a:bodyPr wrap="square" rtlCol="0">
            <a:spAutoFit/>
          </a:bodyPr>
          <a:lstStyle/>
          <a:p>
            <a:r>
              <a:rPr lang="en" sz="1100" dirty="0"/>
              <a:t>RESULTS FROM:</a:t>
            </a:r>
          </a:p>
          <a:p>
            <a:r>
              <a:rPr lang="en" sz="1100" dirty="0"/>
              <a:t>Orientation paper</a:t>
            </a:r>
          </a:p>
          <a:p>
            <a:r>
              <a:rPr lang="en" sz="1100" dirty="0"/>
              <a:t>Working Groups</a:t>
            </a:r>
          </a:p>
          <a:p>
            <a:r>
              <a:rPr lang="en" sz="1100" dirty="0"/>
              <a:t>Exteral Expert inputs</a:t>
            </a:r>
          </a:p>
        </p:txBody>
      </p:sp>
      <p:sp>
        <p:nvSpPr>
          <p:cNvPr id="4" name="Rechteck 3"/>
          <p:cNvSpPr/>
          <p:nvPr/>
        </p:nvSpPr>
        <p:spPr>
          <a:xfrm>
            <a:off x="971600" y="3363838"/>
            <a:ext cx="1432387" cy="839452"/>
          </a:xfrm>
          <a:prstGeom prst="rect">
            <a:avLst/>
          </a:prstGeom>
          <a:noFill/>
          <a:ln>
            <a:solidFill>
              <a:srgbClr val="1C7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6398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24328" y="0"/>
            <a:ext cx="1512168" cy="646331"/>
          </a:xfrm>
          <a:prstGeom prst="rect">
            <a:avLst/>
          </a:prstGeom>
          <a:solidFill>
            <a:srgbClr val="FFFFFF"/>
          </a:solidFill>
        </p:spPr>
        <p:txBody>
          <a:bodyPr wrap="square" rtlCol="0">
            <a:spAutoFit/>
          </a:bodyPr>
          <a:lstStyle/>
          <a:p>
            <a:endParaRPr lang="it-IT" dirty="0"/>
          </a:p>
          <a:p>
            <a:endParaRPr lang="it-IT" dirty="0"/>
          </a:p>
        </p:txBody>
      </p:sp>
      <p:sp>
        <p:nvSpPr>
          <p:cNvPr id="2" name="Title 1"/>
          <p:cNvSpPr>
            <a:spLocks noGrp="1"/>
          </p:cNvSpPr>
          <p:nvPr>
            <p:ph type="title"/>
          </p:nvPr>
        </p:nvSpPr>
        <p:spPr>
          <a:xfrm>
            <a:off x="1398476" y="-164554"/>
            <a:ext cx="7139136" cy="857250"/>
          </a:xfrm>
        </p:spPr>
        <p:txBody>
          <a:bodyPr>
            <a:noAutofit/>
          </a:bodyPr>
          <a:lstStyle/>
          <a:p>
            <a:r>
              <a:rPr lang="en-GB" sz="3200" dirty="0"/>
              <a:t>Synthetic grid of merged Actions </a:t>
            </a:r>
          </a:p>
        </p:txBody>
      </p:sp>
      <p:pic>
        <p:nvPicPr>
          <p:cNvPr id="7" name="Immagine 6"/>
          <p:cNvPicPr>
            <a:picLocks noChangeAspect="1"/>
          </p:cNvPicPr>
          <p:nvPr/>
        </p:nvPicPr>
        <p:blipFill>
          <a:blip r:embed="rId2" cstate="print"/>
          <a:stretch>
            <a:fillRect/>
          </a:stretch>
        </p:blipFill>
        <p:spPr>
          <a:xfrm>
            <a:off x="0" y="533400"/>
            <a:ext cx="9144000" cy="4610100"/>
          </a:xfrm>
          <a:prstGeom prst="rect">
            <a:avLst/>
          </a:prstGeom>
        </p:spPr>
      </p:pic>
    </p:spTree>
    <p:extLst>
      <p:ext uri="{BB962C8B-B14F-4D97-AF65-F5344CB8AC3E}">
        <p14:creationId xmlns:p14="http://schemas.microsoft.com/office/powerpoint/2010/main" val="3814134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24328" y="51470"/>
            <a:ext cx="1619672" cy="646331"/>
          </a:xfrm>
          <a:prstGeom prst="rect">
            <a:avLst/>
          </a:prstGeom>
          <a:solidFill>
            <a:srgbClr val="FFFFFF"/>
          </a:solidFill>
        </p:spPr>
        <p:txBody>
          <a:bodyPr wrap="square" rtlCol="0">
            <a:spAutoFit/>
          </a:bodyPr>
          <a:lstStyle/>
          <a:p>
            <a:endParaRPr lang="it-IT" dirty="0"/>
          </a:p>
          <a:p>
            <a:endParaRPr lang="it-IT" dirty="0"/>
          </a:p>
        </p:txBody>
      </p:sp>
      <p:sp>
        <p:nvSpPr>
          <p:cNvPr id="2" name="Title 1"/>
          <p:cNvSpPr>
            <a:spLocks noGrp="1"/>
          </p:cNvSpPr>
          <p:nvPr>
            <p:ph type="title"/>
          </p:nvPr>
        </p:nvSpPr>
        <p:spPr>
          <a:xfrm>
            <a:off x="601216" y="51470"/>
            <a:ext cx="8507288" cy="857250"/>
          </a:xfrm>
        </p:spPr>
        <p:txBody>
          <a:bodyPr>
            <a:normAutofit/>
          </a:bodyPr>
          <a:lstStyle/>
          <a:p>
            <a:r>
              <a:rPr lang="de-DE" sz="3600" dirty="0"/>
              <a:t>Obj. </a:t>
            </a:r>
            <a:r>
              <a:rPr lang="de-DE" sz="3600" dirty="0" err="1"/>
              <a:t>of</a:t>
            </a:r>
            <a:r>
              <a:rPr lang="de-DE" sz="3600" dirty="0"/>
              <a:t> </a:t>
            </a:r>
            <a:r>
              <a:rPr lang="de-DE" sz="3600" dirty="0" err="1"/>
              <a:t>plenary</a:t>
            </a:r>
            <a:r>
              <a:rPr lang="de-DE" sz="3600" dirty="0"/>
              <a:t> meetings 1 </a:t>
            </a:r>
            <a:r>
              <a:rPr lang="de-DE" sz="3600" dirty="0" err="1"/>
              <a:t>and</a:t>
            </a:r>
            <a:r>
              <a:rPr lang="de-DE" sz="3600" dirty="0"/>
              <a:t> 2</a:t>
            </a:r>
            <a:endParaRPr lang="nl-NL" sz="36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1059582"/>
            <a:ext cx="8028384" cy="3394472"/>
          </a:xfrm>
        </p:spPr>
        <p:txBody>
          <a:bodyPr>
            <a:normAutofit fontScale="85000" lnSpcReduction="10000"/>
          </a:bodyPr>
          <a:lstStyle/>
          <a:p>
            <a:pPr marL="457200" indent="-457200" algn="l">
              <a:buFont typeface="+mj-lt"/>
              <a:buAutoNum type="arabicPeriod"/>
            </a:pPr>
            <a:r>
              <a:rPr lang="en-US" sz="2400" dirty="0"/>
              <a:t>Presentation of final Draft Actions by potential Action Leader.</a:t>
            </a:r>
          </a:p>
          <a:p>
            <a:pPr algn="l"/>
            <a:endParaRPr lang="en-US" sz="2400" dirty="0"/>
          </a:p>
          <a:p>
            <a:pPr marL="342900" indent="-342900" algn="l">
              <a:buFont typeface="Wingdings" panose="05000000000000000000" pitchFamily="2" charset="2"/>
              <a:buChar char="§"/>
            </a:pPr>
            <a:r>
              <a:rPr lang="en-US" sz="2400" dirty="0">
                <a:solidFill>
                  <a:schemeClr val="tx2"/>
                </a:solidFill>
              </a:rPr>
              <a:t>Discussion on their </a:t>
            </a:r>
            <a:r>
              <a:rPr lang="en-US" sz="2400" b="1" dirty="0">
                <a:solidFill>
                  <a:schemeClr val="tx2"/>
                </a:solidFill>
              </a:rPr>
              <a:t>relevance</a:t>
            </a:r>
            <a:r>
              <a:rPr lang="en-US" sz="2400" dirty="0">
                <a:solidFill>
                  <a:schemeClr val="tx2"/>
                </a:solidFill>
              </a:rPr>
              <a:t>;</a:t>
            </a:r>
          </a:p>
          <a:p>
            <a:pPr marL="342900" indent="-342900" algn="l"/>
            <a:r>
              <a:rPr lang="en-US" sz="2400" dirty="0">
                <a:solidFill>
                  <a:schemeClr val="tx2"/>
                </a:solidFill>
              </a:rPr>
              <a:t> </a:t>
            </a:r>
          </a:p>
          <a:p>
            <a:pPr marL="342900" indent="-342900" algn="l">
              <a:buFont typeface="Wingdings" panose="05000000000000000000" pitchFamily="2" charset="2"/>
              <a:buChar char="§"/>
            </a:pPr>
            <a:r>
              <a:rPr lang="en-US" sz="2400" dirty="0">
                <a:solidFill>
                  <a:schemeClr val="tx2"/>
                </a:solidFill>
              </a:rPr>
              <a:t>Preliminary expression of interest by Partners in view of their participation at the Action definition (Action Plan) and implementation (</a:t>
            </a:r>
            <a:r>
              <a:rPr lang="en-US" sz="2400" b="1" dirty="0">
                <a:solidFill>
                  <a:schemeClr val="tx2"/>
                </a:solidFill>
              </a:rPr>
              <a:t>feasibility</a:t>
            </a:r>
            <a:r>
              <a:rPr lang="en-US" sz="2400" dirty="0">
                <a:solidFill>
                  <a:schemeClr val="tx2"/>
                </a:solidFill>
              </a:rPr>
              <a:t>);</a:t>
            </a:r>
          </a:p>
          <a:p>
            <a:pPr algn="l"/>
            <a:r>
              <a:rPr lang="en-US" sz="2400" dirty="0">
                <a:solidFill>
                  <a:srgbClr val="FF0000"/>
                </a:solidFill>
              </a:rPr>
              <a:t> </a:t>
            </a:r>
          </a:p>
          <a:p>
            <a:pPr marL="457200" indent="-457200" algn="l">
              <a:buFont typeface="+mj-lt"/>
              <a:buAutoNum type="arabicPeriod" startAt="2"/>
            </a:pPr>
            <a:r>
              <a:rPr lang="en-US" sz="2400" dirty="0"/>
              <a:t>Committment of Action Leaders and members to prepare next steps (finalization of Action Plan)</a:t>
            </a:r>
          </a:p>
        </p:txBody>
      </p:sp>
    </p:spTree>
    <p:extLst>
      <p:ext uri="{BB962C8B-B14F-4D97-AF65-F5344CB8AC3E}">
        <p14:creationId xmlns:p14="http://schemas.microsoft.com/office/powerpoint/2010/main" val="650048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24328" y="51470"/>
            <a:ext cx="1512168" cy="646331"/>
          </a:xfrm>
          <a:prstGeom prst="rect">
            <a:avLst/>
          </a:prstGeom>
          <a:solidFill>
            <a:srgbClr val="FFFFFF"/>
          </a:solidFill>
        </p:spPr>
        <p:txBody>
          <a:bodyPr wrap="square" rtlCol="0">
            <a:spAutoFit/>
          </a:bodyPr>
          <a:lstStyle/>
          <a:p>
            <a:endParaRPr lang="it-IT" dirty="0"/>
          </a:p>
          <a:p>
            <a:endParaRPr lang="it-IT" dirty="0"/>
          </a:p>
        </p:txBody>
      </p:sp>
      <p:sp>
        <p:nvSpPr>
          <p:cNvPr id="2" name="Title 1"/>
          <p:cNvSpPr>
            <a:spLocks noGrp="1"/>
          </p:cNvSpPr>
          <p:nvPr>
            <p:ph type="title"/>
          </p:nvPr>
        </p:nvSpPr>
        <p:spPr>
          <a:xfrm>
            <a:off x="107504" y="-53990"/>
            <a:ext cx="8964488" cy="857250"/>
          </a:xfrm>
        </p:spPr>
        <p:txBody>
          <a:bodyPr>
            <a:normAutofit/>
          </a:bodyPr>
          <a:lstStyle/>
          <a:p>
            <a:r>
              <a:rPr lang="de-DE" sz="3600" dirty="0"/>
              <a:t>Discussion of Actions (18/06) </a:t>
            </a:r>
            <a:endParaRPr lang="nl-NL" sz="36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043608" y="987574"/>
            <a:ext cx="8100392" cy="4032448"/>
          </a:xfrm>
        </p:spPr>
        <p:txBody>
          <a:bodyPr>
            <a:normAutofit fontScale="70000" lnSpcReduction="20000"/>
          </a:bodyPr>
          <a:lstStyle/>
          <a:p>
            <a:pPr marL="342900" indent="-342900" algn="l">
              <a:buFont typeface="Wingdings" panose="05000000000000000000" pitchFamily="2" charset="2"/>
              <a:buChar char="§"/>
            </a:pPr>
            <a:r>
              <a:rPr lang="en-US" sz="2400" dirty="0"/>
              <a:t>Presentation of final Actions by potential Action Leader</a:t>
            </a:r>
          </a:p>
          <a:p>
            <a:pPr marL="342900" indent="-342900" algn="l">
              <a:buFont typeface="Wingdings" panose="05000000000000000000" pitchFamily="2" charset="2"/>
              <a:buChar char="§"/>
            </a:pPr>
            <a:endParaRPr lang="en-GB" sz="2400" b="1" dirty="0"/>
          </a:p>
          <a:p>
            <a:pPr algn="l"/>
            <a:r>
              <a:rPr lang="en-GB" sz="2400" b="1" dirty="0">
                <a:solidFill>
                  <a:schemeClr val="tx2"/>
                </a:solidFill>
              </a:rPr>
              <a:t>Ranking of actions</a:t>
            </a:r>
            <a:r>
              <a:rPr lang="en-GB" sz="2400" dirty="0">
                <a:solidFill>
                  <a:schemeClr val="tx2"/>
                </a:solidFill>
              </a:rPr>
              <a:t>:</a:t>
            </a:r>
          </a:p>
          <a:p>
            <a:pPr algn="l"/>
            <a:endParaRPr lang="en-GB" sz="2400" dirty="0">
              <a:solidFill>
                <a:schemeClr val="tx2"/>
              </a:solidFill>
            </a:endParaRPr>
          </a:p>
          <a:p>
            <a:pPr marL="342900" indent="-342900" algn="l">
              <a:buFont typeface="Wingdings" charset="2"/>
              <a:buChar char="Ø"/>
            </a:pPr>
            <a:r>
              <a:rPr lang="en-GB" sz="2400" dirty="0">
                <a:solidFill>
                  <a:schemeClr val="tx2"/>
                </a:solidFill>
              </a:rPr>
              <a:t>Partners are invited to vote their preference for a number of Actions (up to 5 choices ) that are most important for the Partnership’s Action Plan (relevance)</a:t>
            </a:r>
          </a:p>
          <a:p>
            <a:pPr marL="342900" indent="-342900" algn="l">
              <a:buFont typeface="Wingdings" charset="2"/>
              <a:buChar char="Ø"/>
            </a:pPr>
            <a:endParaRPr lang="en-GB" sz="2400" dirty="0">
              <a:solidFill>
                <a:schemeClr val="tx2"/>
              </a:solidFill>
            </a:endParaRPr>
          </a:p>
          <a:p>
            <a:pPr marL="342900" indent="-342900" algn="l">
              <a:buFont typeface="Wingdings" charset="2"/>
              <a:buChar char="Ø"/>
            </a:pPr>
            <a:r>
              <a:rPr lang="en-GB" sz="2400" dirty="0">
                <a:solidFill>
                  <a:schemeClr val="tx2"/>
                </a:solidFill>
              </a:rPr>
              <a:t>Partners are invited to vote (up to 3 choices) their interest for being involved and worked in Actions (feasibility)</a:t>
            </a:r>
          </a:p>
          <a:p>
            <a:endParaRPr lang="en-US" sz="2000" b="1" dirty="0"/>
          </a:p>
          <a:p>
            <a:pPr marL="342900" indent="-342900" algn="l"/>
            <a:endParaRPr lang="en-GB" sz="2400" dirty="0"/>
          </a:p>
          <a:p>
            <a:pPr marL="342900" indent="-342900" algn="l"/>
            <a:r>
              <a:rPr lang="en-GB" sz="2400" i="1" dirty="0"/>
              <a:t>At the end of meeting the Partnership will be aware of the interest risen around Actions and have a first idea of the possible composition of Actions group</a:t>
            </a:r>
            <a:r>
              <a:rPr lang="en-GB" sz="2400" dirty="0"/>
              <a:t>.</a:t>
            </a:r>
          </a:p>
        </p:txBody>
      </p:sp>
    </p:spTree>
    <p:extLst>
      <p:ext uri="{BB962C8B-B14F-4D97-AF65-F5344CB8AC3E}">
        <p14:creationId xmlns:p14="http://schemas.microsoft.com/office/powerpoint/2010/main" val="404879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043608" y="1491630"/>
            <a:ext cx="7704856" cy="3898528"/>
          </a:xfrm>
        </p:spPr>
        <p:txBody>
          <a:bodyPr>
            <a:normAutofit/>
          </a:bodyPr>
          <a:lstStyle/>
          <a:p>
            <a:pPr algn="ctr"/>
            <a:r>
              <a:rPr lang="en-GB" sz="4000" b="1" dirty="0"/>
              <a:t>Please go to </a:t>
            </a:r>
            <a:r>
              <a:rPr lang="en-GB" sz="4000" b="1" dirty="0">
                <a:hlinkClick r:id="rId2"/>
              </a:rPr>
              <a:t>www.menti.com</a:t>
            </a:r>
            <a:r>
              <a:rPr lang="en-GB" sz="4000" b="1" dirty="0"/>
              <a:t> and use the code 82 40 20</a:t>
            </a:r>
            <a:endParaRPr lang="x-none" dirty="0"/>
          </a:p>
          <a:p>
            <a:pPr algn="ctr"/>
            <a:endParaRPr lang="fr-FR" sz="2400" dirty="0"/>
          </a:p>
        </p:txBody>
      </p:sp>
    </p:spTree>
    <p:extLst>
      <p:ext uri="{BB962C8B-B14F-4D97-AF65-F5344CB8AC3E}">
        <p14:creationId xmlns:p14="http://schemas.microsoft.com/office/powerpoint/2010/main" val="737660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668344" y="51470"/>
            <a:ext cx="1368152" cy="646331"/>
          </a:xfrm>
          <a:prstGeom prst="rect">
            <a:avLst/>
          </a:prstGeom>
          <a:solidFill>
            <a:srgbClr val="FFFFFF"/>
          </a:solidFill>
        </p:spPr>
        <p:txBody>
          <a:bodyPr wrap="square" rtlCol="0">
            <a:spAutoFit/>
          </a:bodyPr>
          <a:lstStyle/>
          <a:p>
            <a:endParaRPr lang="it-IT" dirty="0"/>
          </a:p>
          <a:p>
            <a:endParaRPr lang="it-IT" dirty="0"/>
          </a:p>
        </p:txBody>
      </p:sp>
      <p:sp>
        <p:nvSpPr>
          <p:cNvPr id="2" name="Title 1"/>
          <p:cNvSpPr>
            <a:spLocks noGrp="1"/>
          </p:cNvSpPr>
          <p:nvPr>
            <p:ph type="title"/>
          </p:nvPr>
        </p:nvSpPr>
        <p:spPr>
          <a:xfrm>
            <a:off x="1609328" y="-164554"/>
            <a:ext cx="7139136" cy="857250"/>
          </a:xfrm>
        </p:spPr>
        <p:txBody>
          <a:bodyPr>
            <a:noAutofit/>
          </a:bodyPr>
          <a:lstStyle/>
          <a:p>
            <a:r>
              <a:rPr lang="de-DE" sz="3200" dirty="0" err="1"/>
              <a:t>Criteria</a:t>
            </a:r>
            <a:r>
              <a:rPr lang="de-DE" sz="3200" dirty="0"/>
              <a:t> </a:t>
            </a:r>
            <a:r>
              <a:rPr lang="de-DE" sz="3200" dirty="0" err="1"/>
              <a:t>for</a:t>
            </a:r>
            <a:r>
              <a:rPr lang="de-DE" sz="3200" dirty="0"/>
              <a:t> „</a:t>
            </a:r>
            <a:r>
              <a:rPr lang="de-DE" sz="3200" dirty="0" err="1"/>
              <a:t>evaluating</a:t>
            </a:r>
            <a:r>
              <a:rPr lang="de-DE" sz="3200" dirty="0"/>
              <a:t>“ </a:t>
            </a:r>
            <a:r>
              <a:rPr lang="de-DE" sz="3200" dirty="0" err="1"/>
              <a:t>the</a:t>
            </a:r>
            <a:r>
              <a:rPr lang="de-DE" sz="3200" dirty="0"/>
              <a:t> Actions </a:t>
            </a:r>
            <a:endParaRPr lang="nl-NL" sz="32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331640" y="843558"/>
            <a:ext cx="7704856" cy="4104456"/>
          </a:xfrm>
        </p:spPr>
        <p:txBody>
          <a:bodyPr>
            <a:normAutofit fontScale="92500" lnSpcReduction="20000"/>
          </a:bodyPr>
          <a:lstStyle/>
          <a:p>
            <a:pPr marL="265113" indent="-265113" algn="l">
              <a:buSzPct val="85000"/>
              <a:buFont typeface="Wingdings" panose="05000000000000000000" pitchFamily="2" charset="2"/>
              <a:buChar char="§"/>
            </a:pPr>
            <a:r>
              <a:rPr lang="en-GB" sz="2800" b="1" dirty="0"/>
              <a:t>Feasibility</a:t>
            </a:r>
            <a:endParaRPr lang="en-GB" sz="2800" dirty="0"/>
          </a:p>
          <a:p>
            <a:pPr marL="265113" indent="-265113" algn="l">
              <a:buSzPct val="85000"/>
              <a:buFont typeface="Wingdings" panose="05000000000000000000" pitchFamily="2" charset="2"/>
              <a:buChar char="§"/>
            </a:pPr>
            <a:r>
              <a:rPr lang="en-GB" sz="2800" dirty="0"/>
              <a:t>Strategic </a:t>
            </a:r>
            <a:r>
              <a:rPr lang="en-GB" sz="2800" b="1" dirty="0"/>
              <a:t>relevance</a:t>
            </a:r>
            <a:r>
              <a:rPr lang="en-GB" sz="2800" dirty="0"/>
              <a:t> for all (EU level)</a:t>
            </a:r>
          </a:p>
          <a:p>
            <a:pPr marL="265113" indent="-265113" algn="l">
              <a:buSzPct val="85000"/>
              <a:buFont typeface="Wingdings" panose="05000000000000000000" pitchFamily="2" charset="2"/>
              <a:buChar char="§"/>
            </a:pPr>
            <a:r>
              <a:rPr lang="en-GB" sz="2800" dirty="0"/>
              <a:t>Effectiveness and </a:t>
            </a:r>
            <a:r>
              <a:rPr lang="en-GB" sz="2800" b="1" dirty="0"/>
              <a:t>impact</a:t>
            </a:r>
          </a:p>
          <a:p>
            <a:pPr marL="265113" indent="-265113" algn="l">
              <a:buSzPct val="85000"/>
              <a:buFont typeface="Wingdings" panose="05000000000000000000" pitchFamily="2" charset="2"/>
              <a:buChar char="§"/>
            </a:pPr>
            <a:r>
              <a:rPr lang="en-GB" sz="2800" dirty="0"/>
              <a:t>Financial </a:t>
            </a:r>
            <a:r>
              <a:rPr lang="en-GB" sz="2800" b="1" dirty="0"/>
              <a:t>commitment</a:t>
            </a:r>
            <a:r>
              <a:rPr lang="en-GB" sz="2800" dirty="0"/>
              <a:t> and resources </a:t>
            </a:r>
          </a:p>
          <a:p>
            <a:pPr marL="265113" indent="-265113" algn="l">
              <a:buSzPct val="85000"/>
              <a:buFont typeface="Wingdings" panose="05000000000000000000" pitchFamily="2" charset="2"/>
              <a:buChar char="§"/>
            </a:pPr>
            <a:r>
              <a:rPr lang="en-GB" sz="2800" b="1" dirty="0"/>
              <a:t>Active Leadership!</a:t>
            </a:r>
          </a:p>
          <a:p>
            <a:pPr marL="265113" indent="-265113" algn="l">
              <a:buSzPct val="85000"/>
              <a:buFont typeface="Wingdings" panose="05000000000000000000" pitchFamily="2" charset="2"/>
              <a:buChar char="§"/>
            </a:pPr>
            <a:endParaRPr lang="en-GB" sz="2400" dirty="0"/>
          </a:p>
          <a:p>
            <a:pPr algn="l">
              <a:buSzPct val="85000"/>
            </a:pPr>
            <a:r>
              <a:rPr lang="en-GB" sz="2400" dirty="0"/>
              <a:t>Let‘s also keep in mind that actions should be: </a:t>
            </a:r>
            <a:endParaRPr lang="en-GB" sz="2400" dirty="0">
              <a:solidFill>
                <a:srgbClr val="FF0000"/>
              </a:solidFill>
            </a:endParaRPr>
          </a:p>
          <a:p>
            <a:pPr marL="265113" indent="-265113" algn="l">
              <a:buSzPct val="85000"/>
              <a:buFont typeface="Wingdings" panose="05000000000000000000" pitchFamily="2" charset="2"/>
              <a:buChar char="§"/>
            </a:pPr>
            <a:r>
              <a:rPr lang="en-GB" sz="2400" dirty="0"/>
              <a:t>New and innovative </a:t>
            </a:r>
          </a:p>
          <a:p>
            <a:pPr algn="l">
              <a:buSzPct val="85000"/>
            </a:pPr>
            <a:r>
              <a:rPr lang="en-GB" sz="1900" i="1" dirty="0"/>
              <a:t>they should not be in the pipeline or being implemented anyway, anyhow</a:t>
            </a:r>
          </a:p>
          <a:p>
            <a:pPr algn="l">
              <a:buSzPct val="85000"/>
            </a:pPr>
            <a:endParaRPr lang="en-GB" sz="1900" i="1" dirty="0"/>
          </a:p>
          <a:p>
            <a:pPr marL="265113" indent="-265113" algn="l">
              <a:buSzPct val="85000"/>
              <a:buFont typeface="Wingdings" panose="05000000000000000000" pitchFamily="2" charset="2"/>
              <a:buChar char="§"/>
            </a:pPr>
            <a:r>
              <a:rPr lang="en-GB" sz="2400" dirty="0"/>
              <a:t>Integrated with other policy tools/projects</a:t>
            </a:r>
          </a:p>
          <a:p>
            <a:pPr algn="l"/>
            <a:endParaRPr lang="de-DE" sz="2400" dirty="0"/>
          </a:p>
          <a:p>
            <a:pPr algn="l"/>
            <a:endParaRPr lang="nl-NL" sz="2400" dirty="0"/>
          </a:p>
        </p:txBody>
      </p:sp>
    </p:spTree>
    <p:extLst>
      <p:ext uri="{BB962C8B-B14F-4D97-AF65-F5344CB8AC3E}">
        <p14:creationId xmlns:p14="http://schemas.microsoft.com/office/powerpoint/2010/main" val="2834321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96336" y="51470"/>
            <a:ext cx="1440160" cy="646331"/>
          </a:xfrm>
          <a:prstGeom prst="rect">
            <a:avLst/>
          </a:prstGeom>
          <a:solidFill>
            <a:srgbClr val="FFFFFF"/>
          </a:solidFill>
        </p:spPr>
        <p:txBody>
          <a:bodyPr wrap="square" rtlCol="0">
            <a:spAutoFit/>
          </a:bodyPr>
          <a:lstStyle/>
          <a:p>
            <a:endParaRPr lang="it-IT" dirty="0"/>
          </a:p>
          <a:p>
            <a:endParaRPr lang="it-IT" dirty="0"/>
          </a:p>
        </p:txBody>
      </p:sp>
      <p:sp>
        <p:nvSpPr>
          <p:cNvPr id="2" name="Title 1"/>
          <p:cNvSpPr>
            <a:spLocks noGrp="1"/>
          </p:cNvSpPr>
          <p:nvPr>
            <p:ph type="title"/>
          </p:nvPr>
        </p:nvSpPr>
        <p:spPr>
          <a:xfrm>
            <a:off x="72008" y="-20538"/>
            <a:ext cx="9036496" cy="857250"/>
          </a:xfrm>
        </p:spPr>
        <p:txBody>
          <a:bodyPr>
            <a:normAutofit/>
          </a:bodyPr>
          <a:lstStyle/>
          <a:p>
            <a:r>
              <a:rPr lang="de-DE" sz="3600" dirty="0"/>
              <a:t>Obj. </a:t>
            </a:r>
            <a:r>
              <a:rPr lang="de-DE" sz="3600" dirty="0" err="1"/>
              <a:t>of</a:t>
            </a:r>
            <a:r>
              <a:rPr lang="de-DE" sz="3600" dirty="0"/>
              <a:t> </a:t>
            </a:r>
            <a:r>
              <a:rPr lang="de-DE" sz="3600" dirty="0" err="1"/>
              <a:t>Plenary</a:t>
            </a:r>
            <a:r>
              <a:rPr lang="de-DE" sz="3600" dirty="0"/>
              <a:t> </a:t>
            </a:r>
            <a:r>
              <a:rPr lang="de-DE" sz="3600" dirty="0" err="1"/>
              <a:t>meeting</a:t>
            </a:r>
            <a:r>
              <a:rPr lang="de-DE" sz="3600" dirty="0"/>
              <a:t> 2 (25/06)  </a:t>
            </a:r>
            <a:endParaRPr lang="nl-NL" sz="36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683568" y="987574"/>
            <a:ext cx="8460432" cy="4032448"/>
          </a:xfrm>
        </p:spPr>
        <p:txBody>
          <a:bodyPr>
            <a:normAutofit fontScale="92500"/>
          </a:bodyPr>
          <a:lstStyle/>
          <a:p>
            <a:pPr marL="342900" indent="-342900" algn="l">
              <a:buFont typeface="Wingdings" panose="05000000000000000000" pitchFamily="2" charset="2"/>
              <a:buChar char="§"/>
            </a:pPr>
            <a:r>
              <a:rPr lang="en-GB" sz="2400" dirty="0"/>
              <a:t>According to the results of the ranking of actions achieved at the 18 June and after a consultation activity among partners: </a:t>
            </a:r>
          </a:p>
          <a:p>
            <a:pPr marL="342900" indent="-342900" algn="l">
              <a:buFont typeface="Wingdings" panose="05000000000000000000" pitchFamily="2" charset="2"/>
              <a:buChar char="§"/>
            </a:pPr>
            <a:endParaRPr lang="en-GB" sz="2400" dirty="0"/>
          </a:p>
          <a:p>
            <a:pPr marL="342900" indent="-342900" algn="l">
              <a:buFont typeface="Wingdings" charset="2"/>
              <a:buChar char="Ø"/>
            </a:pPr>
            <a:r>
              <a:rPr lang="en-GB" sz="2400" dirty="0">
                <a:solidFill>
                  <a:srgbClr val="1F497D"/>
                </a:solidFill>
              </a:rPr>
              <a:t>CONSOLIDATION OF ACTION GROUPS; </a:t>
            </a:r>
          </a:p>
          <a:p>
            <a:pPr marL="342900" indent="-342900" algn="l">
              <a:buFont typeface="Wingdings" charset="2"/>
              <a:buChar char="Ø"/>
            </a:pPr>
            <a:endParaRPr lang="en-GB" sz="2400" dirty="0">
              <a:solidFill>
                <a:srgbClr val="1F497D"/>
              </a:solidFill>
            </a:endParaRPr>
          </a:p>
          <a:p>
            <a:pPr marL="342900" indent="-342900" algn="l">
              <a:buFont typeface="Wingdings" charset="2"/>
              <a:buChar char="Ø"/>
            </a:pPr>
            <a:r>
              <a:rPr lang="en-GB" sz="2400" dirty="0">
                <a:solidFill>
                  <a:srgbClr val="1F497D"/>
                </a:solidFill>
              </a:rPr>
              <a:t>methods and tools of the Action design process. </a:t>
            </a:r>
          </a:p>
          <a:p>
            <a:pPr algn="ctr"/>
            <a:endParaRPr lang="en-GB" sz="2400" dirty="0"/>
          </a:p>
          <a:p>
            <a:pPr algn="ctr"/>
            <a:r>
              <a:rPr lang="en-GB" sz="2400" i="1" dirty="0"/>
              <a:t>At the end of the 2 meetings, the Action groups will be set and ready to start writing the actions for the Action Plan to be finalised before 3</a:t>
            </a:r>
            <a:r>
              <a:rPr lang="en-GB" sz="2400" i="1" baseline="30000" dirty="0"/>
              <a:t>rd</a:t>
            </a:r>
            <a:r>
              <a:rPr lang="en-GB" sz="2400" i="1" dirty="0"/>
              <a:t> of September !!!</a:t>
            </a:r>
          </a:p>
        </p:txBody>
      </p:sp>
    </p:spTree>
    <p:extLst>
      <p:ext uri="{BB962C8B-B14F-4D97-AF65-F5344CB8AC3E}">
        <p14:creationId xmlns:p14="http://schemas.microsoft.com/office/powerpoint/2010/main" val="381868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2608" y="1433480"/>
            <a:ext cx="5831880" cy="1102519"/>
          </a:xfrm>
        </p:spPr>
        <p:txBody>
          <a:bodyPr>
            <a:normAutofit fontScale="90000"/>
          </a:bodyPr>
          <a:lstStyle/>
          <a:p>
            <a:r>
              <a:rPr lang="en-US" dirty="0"/>
              <a:t>Presentation of the short-listed Actions</a:t>
            </a:r>
            <a:endParaRPr lang="nl-NL" dirty="0"/>
          </a:p>
        </p:txBody>
      </p:sp>
      <p:sp>
        <p:nvSpPr>
          <p:cNvPr id="3" name="Subtitle 2"/>
          <p:cNvSpPr>
            <a:spLocks noGrp="1"/>
          </p:cNvSpPr>
          <p:nvPr>
            <p:ph type="subTitle" idx="1"/>
          </p:nvPr>
        </p:nvSpPr>
        <p:spPr/>
        <p:txBody>
          <a:bodyPr/>
          <a:lstStyle/>
          <a:p>
            <a:r>
              <a:rPr lang="nl-NL" i="1" dirty="0"/>
              <a:t>By Working Group Leaders/Potential Action Leaders</a:t>
            </a:r>
          </a:p>
        </p:txBody>
      </p:sp>
    </p:spTree>
    <p:extLst>
      <p:ext uri="{BB962C8B-B14F-4D97-AF65-F5344CB8AC3E}">
        <p14:creationId xmlns:p14="http://schemas.microsoft.com/office/powerpoint/2010/main" val="588052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Working Group 1: Cultural Tourism</a:t>
            </a:r>
            <a:endParaRPr lang="nl-NL" dirty="0"/>
          </a:p>
        </p:txBody>
      </p:sp>
      <p:sp>
        <p:nvSpPr>
          <p:cNvPr id="3" name="Subtitle 2"/>
          <p:cNvSpPr>
            <a:spLocks noGrp="1"/>
          </p:cNvSpPr>
          <p:nvPr>
            <p:ph type="subTitle" idx="1"/>
          </p:nvPr>
        </p:nvSpPr>
        <p:spPr/>
        <p:txBody>
          <a:bodyPr/>
          <a:lstStyle/>
          <a:p>
            <a:r>
              <a:rPr lang="nl-NL" dirty="0"/>
              <a:t>Manuela Taverniti | City of Florence</a:t>
            </a:r>
          </a:p>
        </p:txBody>
      </p:sp>
      <p:pic>
        <p:nvPicPr>
          <p:cNvPr id="1026" name="Picture 2" descr="\\condivisioni\CONDIVISE\DIREZIONE_Generale\SERVIZIO_europrogettazione\LOGHI\COMUNE FI\loghi_comune_e_manuale_uso\GiglioA.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3795886"/>
            <a:ext cx="1008100" cy="93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7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23478"/>
            <a:ext cx="6840760" cy="857250"/>
          </a:xfrm>
        </p:spPr>
        <p:txBody>
          <a:bodyPr>
            <a:noAutofit/>
          </a:bodyPr>
          <a:lstStyle/>
          <a:p>
            <a:r>
              <a:rPr lang="en-US" sz="2400" dirty="0"/>
              <a:t>Action 1: Data collection and smart use </a:t>
            </a:r>
            <a:br>
              <a:rPr lang="en-US" sz="2400" dirty="0"/>
            </a:br>
            <a:r>
              <a:rPr lang="en-US" sz="2400" dirty="0"/>
              <a:t>applied to the management of tourist flows</a:t>
            </a:r>
            <a:endParaRPr lang="nl-NL" sz="24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87624" y="1059582"/>
            <a:ext cx="7776864" cy="3888432"/>
          </a:xfrm>
        </p:spPr>
        <p:txBody>
          <a:bodyPr>
            <a:normAutofit fontScale="92500" lnSpcReduction="20000"/>
          </a:bodyPr>
          <a:lstStyle/>
          <a:p>
            <a:pPr marL="342900" indent="-342900" algn="l">
              <a:buFontTx/>
              <a:buChar char="-"/>
            </a:pPr>
            <a:r>
              <a:rPr lang="nl-NL" sz="2000" b="1" dirty="0"/>
              <a:t>Objective(s): </a:t>
            </a:r>
          </a:p>
          <a:p>
            <a:pPr marL="800100" lvl="1" indent="-342900" algn="l">
              <a:buFontTx/>
              <a:buChar char="-"/>
            </a:pPr>
            <a:r>
              <a:rPr lang="en-US" sz="1600" dirty="0"/>
              <a:t>To become a Smart Destination by promoting sustainable and “safe” tourism </a:t>
            </a:r>
          </a:p>
          <a:p>
            <a:pPr marL="800100" lvl="1" indent="-342900" algn="l">
              <a:buFontTx/>
              <a:buChar char="-"/>
            </a:pPr>
            <a:r>
              <a:rPr lang="en-US" sz="1600" dirty="0"/>
              <a:t>Balancing  tourist flows - overcrowded destinations/less visited sites </a:t>
            </a:r>
          </a:p>
          <a:p>
            <a:pPr marL="342900" indent="-342900" algn="l">
              <a:buFontTx/>
              <a:buChar char="-"/>
            </a:pPr>
            <a:r>
              <a:rPr lang="nl-NL" sz="2000" b="1" dirty="0"/>
              <a:t>Challenge tackled:</a:t>
            </a:r>
          </a:p>
          <a:p>
            <a:pPr marL="800100" lvl="1" indent="-342900" algn="l">
              <a:buFontTx/>
              <a:buChar char="-"/>
            </a:pPr>
            <a:r>
              <a:rPr lang="en-US" sz="1600" dirty="0"/>
              <a:t>Lack of data to properly measure the sustainability of tourism</a:t>
            </a:r>
          </a:p>
          <a:p>
            <a:pPr marL="800100" lvl="1" indent="-342900" algn="l">
              <a:buFontTx/>
              <a:buChar char="-"/>
            </a:pPr>
            <a:r>
              <a:rPr lang="en-US" sz="1600" dirty="0"/>
              <a:t>Critical issues related to management and data sharing system (privacy, IT security, interoperability…)</a:t>
            </a:r>
          </a:p>
          <a:p>
            <a:pPr marL="800100" lvl="1" indent="-342900" algn="l">
              <a:buFontTx/>
              <a:buChar char="-"/>
            </a:pPr>
            <a:r>
              <a:rPr lang="en-US" sz="1600" dirty="0"/>
              <a:t>(and with respect to </a:t>
            </a:r>
            <a:r>
              <a:rPr lang="en-US" sz="1600" dirty="0" err="1"/>
              <a:t>Covid</a:t>
            </a:r>
            <a:r>
              <a:rPr lang="en-US" sz="1600" dirty="0"/>
              <a:t>) safeguarding and protecting health of visitors and tourist workers</a:t>
            </a:r>
            <a:endParaRPr lang="nl-NL" sz="1600" dirty="0"/>
          </a:p>
          <a:p>
            <a:pPr marL="342900" indent="-342900" algn="l">
              <a:buFontTx/>
              <a:buChar char="-"/>
            </a:pPr>
            <a:r>
              <a:rPr lang="en-GB" sz="2000" b="1" dirty="0"/>
              <a:t>Output(s): </a:t>
            </a:r>
            <a:endParaRPr lang="en-GB" sz="2000" dirty="0"/>
          </a:p>
          <a:p>
            <a:pPr marL="800100" lvl="1" indent="-342900" algn="l">
              <a:buFontTx/>
              <a:buChar char="-"/>
            </a:pPr>
            <a:r>
              <a:rPr lang="en-US" sz="1600" dirty="0"/>
              <a:t>Definition of a possible model (more qualitative performance indicators)</a:t>
            </a:r>
          </a:p>
          <a:p>
            <a:pPr marL="800100" lvl="1" indent="-342900" algn="l">
              <a:buFontTx/>
              <a:buChar char="-"/>
            </a:pPr>
            <a:r>
              <a:rPr lang="en-US" sz="1600" dirty="0"/>
              <a:t>Definition of European guidelines for strategic planning of tourist sites based on data analysis</a:t>
            </a:r>
            <a:endParaRPr lang="en-GB" sz="1600" b="1" dirty="0"/>
          </a:p>
          <a:p>
            <a:pPr marL="342900" indent="-342900" algn="l">
              <a:buFontTx/>
              <a:buChar char="-"/>
            </a:pPr>
            <a:r>
              <a:rPr lang="en-GB" sz="2000" b="1" dirty="0"/>
              <a:t>Potential Action Leader: </a:t>
            </a:r>
            <a:r>
              <a:rPr lang="en-GB" sz="2000" dirty="0"/>
              <a:t>City of Florence</a:t>
            </a:r>
            <a:r>
              <a:rPr lang="en-GB" sz="2400" b="1" dirty="0"/>
              <a:t/>
            </a:r>
            <a:br>
              <a:rPr lang="en-GB" sz="2400" b="1" dirty="0"/>
            </a:br>
            <a:r>
              <a:rPr lang="en-US" sz="1500" dirty="0"/>
              <a:t>Possible tool of implementation/pilot: Feel Florence as an </a:t>
            </a:r>
            <a:r>
              <a:rPr lang="en-US" sz="1500" dirty="0" err="1"/>
              <a:t>usefuIT</a:t>
            </a:r>
            <a:r>
              <a:rPr lang="en-US" sz="1500" dirty="0"/>
              <a:t> tools l to better manage/balance tourist flows </a:t>
            </a:r>
            <a:endParaRPr lang="en-GB" sz="1800" b="1" dirty="0"/>
          </a:p>
        </p:txBody>
      </p:sp>
    </p:spTree>
    <p:extLst>
      <p:ext uri="{BB962C8B-B14F-4D97-AF65-F5344CB8AC3E}">
        <p14:creationId xmlns:p14="http://schemas.microsoft.com/office/powerpoint/2010/main" val="922839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52523"/>
            <a:ext cx="7643192" cy="857250"/>
          </a:xfrm>
        </p:spPr>
        <p:txBody>
          <a:bodyPr>
            <a:normAutofit/>
          </a:bodyPr>
          <a:lstStyle/>
          <a:p>
            <a:r>
              <a:rPr lang="en-US" sz="2400" dirty="0"/>
              <a:t>	Action 1.3: Regulating new spread phenomena of the sharing economy</a:t>
            </a:r>
            <a:endParaRPr lang="nl-NL" sz="24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1275606"/>
            <a:ext cx="7848872" cy="3600400"/>
          </a:xfrm>
        </p:spPr>
        <p:txBody>
          <a:bodyPr>
            <a:normAutofit/>
          </a:bodyPr>
          <a:lstStyle/>
          <a:p>
            <a:pPr marL="342900" indent="-342900" algn="l">
              <a:buFontTx/>
              <a:buChar char="-"/>
            </a:pPr>
            <a:r>
              <a:rPr lang="nl-NL" sz="2000" b="1" dirty="0"/>
              <a:t>Objective: </a:t>
            </a:r>
            <a:r>
              <a:rPr lang="nl-NL" sz="1500" dirty="0"/>
              <a:t>to provide </a:t>
            </a:r>
            <a:r>
              <a:rPr lang="en-US" sz="1500" dirty="0"/>
              <a:t>an autonomous, cohesive and structured regulation framework for sustainable cultural tourism </a:t>
            </a:r>
          </a:p>
          <a:p>
            <a:pPr marL="342900" indent="-342900" algn="l">
              <a:buFontTx/>
              <a:buChar char="-"/>
            </a:pPr>
            <a:r>
              <a:rPr lang="nl-NL" sz="2000" b="1" dirty="0"/>
              <a:t>Challenge tackled: </a:t>
            </a:r>
            <a:endParaRPr lang="nl-NL" sz="2000" dirty="0"/>
          </a:p>
          <a:p>
            <a:pPr marL="800100" lvl="1" indent="-342900" algn="l">
              <a:buFontTx/>
              <a:buChar char="-"/>
            </a:pPr>
            <a:r>
              <a:rPr lang="en-US" sz="1600" dirty="0"/>
              <a:t>impact of the big players in the real estate market – gentrification</a:t>
            </a:r>
          </a:p>
          <a:p>
            <a:pPr marL="800100" lvl="1" indent="-342900" algn="l">
              <a:buFontTx/>
              <a:buChar char="-"/>
            </a:pPr>
            <a:r>
              <a:rPr lang="en-US" sz="1600" dirty="0"/>
              <a:t>preserving the identity of cultural places from the impact of mass tourism</a:t>
            </a:r>
          </a:p>
          <a:p>
            <a:pPr marL="800100" lvl="1" indent="-342900" algn="l">
              <a:buFontTx/>
              <a:buChar char="-"/>
            </a:pPr>
            <a:r>
              <a:rPr lang="en-US" sz="1600" dirty="0"/>
              <a:t>addresses the current gaps in the ability of cities to regulate platforms </a:t>
            </a:r>
          </a:p>
          <a:p>
            <a:pPr marL="800100" lvl="1" indent="-342900" algn="l">
              <a:buFontTx/>
              <a:buChar char="-"/>
            </a:pPr>
            <a:r>
              <a:rPr lang="en-US" sz="1600" dirty="0"/>
              <a:t>revisit and update both its 2016 Agenda on the collaborative economy and the E-commerce directive of 2000</a:t>
            </a:r>
            <a:endParaRPr lang="nl-NL" sz="1600" dirty="0"/>
          </a:p>
          <a:p>
            <a:pPr marL="342900" indent="-342900" algn="l">
              <a:buFontTx/>
              <a:buChar char="-"/>
            </a:pPr>
            <a:r>
              <a:rPr lang="en-GB" sz="2000" b="1" dirty="0"/>
              <a:t>Output(s): </a:t>
            </a:r>
            <a:r>
              <a:rPr lang="en-US" sz="1500" dirty="0"/>
              <a:t>Developing recommendations for EU guidelines and regulatory interventions to create an effective regulatory framework in areas such as shared economy accommodations and new tourism service platforms</a:t>
            </a:r>
            <a:endParaRPr lang="en-GB" sz="1900" b="1" dirty="0"/>
          </a:p>
          <a:p>
            <a:pPr marL="342900" indent="-342900" algn="l">
              <a:buFontTx/>
              <a:buChar char="-"/>
            </a:pPr>
            <a:r>
              <a:rPr lang="en-GB" sz="2000" b="1" dirty="0"/>
              <a:t>Potential Action Leader: </a:t>
            </a:r>
            <a:r>
              <a:rPr lang="en-GB" sz="2000" dirty="0"/>
              <a:t>TBD</a:t>
            </a:r>
            <a:endParaRPr lang="en-GB" sz="2400" dirty="0"/>
          </a:p>
        </p:txBody>
      </p:sp>
    </p:spTree>
    <p:extLst>
      <p:ext uri="{BB962C8B-B14F-4D97-AF65-F5344CB8AC3E}">
        <p14:creationId xmlns:p14="http://schemas.microsoft.com/office/powerpoint/2010/main" val="1530832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95486"/>
            <a:ext cx="7643192" cy="857250"/>
          </a:xfrm>
        </p:spPr>
        <p:txBody>
          <a:bodyPr>
            <a:normAutofit/>
          </a:bodyPr>
          <a:lstStyle/>
          <a:p>
            <a:r>
              <a:rPr lang="en-US" sz="2400" dirty="0"/>
              <a:t>Action 1.5: European Task force </a:t>
            </a:r>
            <a:br>
              <a:rPr lang="en-US" sz="2400" dirty="0"/>
            </a:br>
            <a:r>
              <a:rPr lang="en-US" sz="2400" dirty="0"/>
              <a:t>for crises in tourism sector</a:t>
            </a:r>
            <a:endParaRPr lang="nl-NL" sz="24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043608" y="1275606"/>
            <a:ext cx="7776864" cy="3394472"/>
          </a:xfrm>
        </p:spPr>
        <p:txBody>
          <a:bodyPr>
            <a:normAutofit lnSpcReduction="10000"/>
          </a:bodyPr>
          <a:lstStyle/>
          <a:p>
            <a:pPr marL="342900" indent="-342900" algn="l">
              <a:buFontTx/>
              <a:buChar char="-"/>
            </a:pPr>
            <a:r>
              <a:rPr lang="nl-NL" sz="2000" b="1" dirty="0"/>
              <a:t>Objectives: </a:t>
            </a:r>
          </a:p>
          <a:p>
            <a:pPr marL="800100" lvl="1" indent="-342900" algn="l">
              <a:buFontTx/>
              <a:buChar char="-"/>
            </a:pPr>
            <a:r>
              <a:rPr lang="en-US" sz="1600" dirty="0"/>
              <a:t>Improve crisis management strategies</a:t>
            </a:r>
          </a:p>
          <a:p>
            <a:pPr marL="800100" lvl="1" indent="-342900" algn="l">
              <a:buFontTx/>
              <a:buChar char="-"/>
            </a:pPr>
            <a:r>
              <a:rPr lang="en-US" sz="1600" dirty="0"/>
              <a:t>Strengthen coordination mechanisms to find common solutions</a:t>
            </a:r>
            <a:endParaRPr lang="nl-NL" sz="1600" dirty="0"/>
          </a:p>
          <a:p>
            <a:pPr marL="342900" indent="-342900" algn="l">
              <a:buFontTx/>
              <a:buChar char="-"/>
            </a:pPr>
            <a:r>
              <a:rPr lang="nl-NL" sz="2000" b="1" dirty="0"/>
              <a:t>Challenge tackled:</a:t>
            </a:r>
          </a:p>
          <a:p>
            <a:pPr marL="800100" lvl="1" indent="-342900" algn="l">
              <a:buFontTx/>
              <a:buChar char="-"/>
            </a:pPr>
            <a:r>
              <a:rPr lang="nl-NL" sz="1600" dirty="0"/>
              <a:t>Face crisis </a:t>
            </a:r>
            <a:r>
              <a:rPr lang="en-US" sz="1600" dirty="0"/>
              <a:t>especially in situations characterized by rapid evolution</a:t>
            </a:r>
          </a:p>
          <a:p>
            <a:pPr marL="800100" lvl="1" indent="-342900" algn="l">
              <a:buFontTx/>
              <a:buChar char="-"/>
            </a:pPr>
            <a:r>
              <a:rPr lang="en-US" sz="1600" dirty="0"/>
              <a:t>effective system to monitor the impact of the COVID-19 crisis on tourism</a:t>
            </a:r>
          </a:p>
          <a:p>
            <a:pPr marL="800100" lvl="1" indent="-342900" algn="l">
              <a:buFontTx/>
              <a:buChar char="-"/>
            </a:pPr>
            <a:r>
              <a:rPr lang="en-US" sz="1600" dirty="0"/>
              <a:t>support sector recovery</a:t>
            </a:r>
            <a:r>
              <a:rPr lang="nl-NL" sz="1600" dirty="0"/>
              <a:t> </a:t>
            </a:r>
          </a:p>
          <a:p>
            <a:pPr marL="342900" indent="-342900" algn="l">
              <a:buFontTx/>
              <a:buChar char="-"/>
            </a:pPr>
            <a:r>
              <a:rPr lang="en-GB" sz="2000" b="1" dirty="0"/>
              <a:t>Output: </a:t>
            </a:r>
            <a:r>
              <a:rPr lang="en-US" sz="1600" dirty="0"/>
              <a:t>Establish a European task force to counter the negative effects caused by the COVID-19 emergency in the tourism sector and prevent other similar shocks in the future</a:t>
            </a:r>
            <a:endParaRPr lang="en-GB" sz="1600" b="1" dirty="0"/>
          </a:p>
          <a:p>
            <a:pPr marL="342900" indent="-342900" algn="l">
              <a:buFontTx/>
              <a:buChar char="-"/>
            </a:pPr>
            <a:r>
              <a:rPr lang="en-GB" sz="2000" b="1" dirty="0"/>
              <a:t>Potential Action Leader: </a:t>
            </a:r>
            <a:r>
              <a:rPr lang="en-GB" sz="2000" dirty="0"/>
              <a:t>TBD</a:t>
            </a:r>
            <a:endParaRPr lang="en-GB" sz="2400" b="1" dirty="0"/>
          </a:p>
        </p:txBody>
      </p:sp>
    </p:spTree>
    <p:extLst>
      <p:ext uri="{BB962C8B-B14F-4D97-AF65-F5344CB8AC3E}">
        <p14:creationId xmlns:p14="http://schemas.microsoft.com/office/powerpoint/2010/main" val="358127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2608" y="915566"/>
            <a:ext cx="5831880" cy="1102519"/>
          </a:xfrm>
        </p:spPr>
        <p:txBody>
          <a:bodyPr>
            <a:normAutofit fontScale="90000"/>
          </a:bodyPr>
          <a:lstStyle/>
          <a:p>
            <a:r>
              <a:rPr lang="en-US" dirty="0"/>
              <a:t>Thank you for your attention!</a:t>
            </a:r>
            <a:endParaRPr lang="nl-NL" dirty="0"/>
          </a:p>
        </p:txBody>
      </p:sp>
      <p:sp>
        <p:nvSpPr>
          <p:cNvPr id="5" name="Subtitle 4">
            <a:extLst>
              <a:ext uri="{FF2B5EF4-FFF2-40B4-BE49-F238E27FC236}">
                <a16:creationId xmlns:a16="http://schemas.microsoft.com/office/drawing/2014/main" xmlns="" id="{928B6B68-1C55-4C1D-97B3-A7CE61A0B4A8}"/>
              </a:ext>
            </a:extLst>
          </p:cNvPr>
          <p:cNvSpPr>
            <a:spLocks noGrp="1"/>
          </p:cNvSpPr>
          <p:nvPr>
            <p:ph type="subTitle" idx="1"/>
          </p:nvPr>
        </p:nvSpPr>
        <p:spPr>
          <a:xfrm>
            <a:off x="3635896" y="2283718"/>
            <a:ext cx="5328592" cy="2448272"/>
          </a:xfrm>
        </p:spPr>
        <p:txBody>
          <a:bodyPr>
            <a:normAutofit/>
          </a:bodyPr>
          <a:lstStyle/>
          <a:p>
            <a:r>
              <a:rPr lang="en-GB" dirty="0">
                <a:solidFill>
                  <a:schemeClr val="tx1"/>
                </a:solidFill>
              </a:rPr>
              <a:t>If you have any questions, please write your </a:t>
            </a:r>
            <a:r>
              <a:rPr lang="en-GB" b="1" dirty="0">
                <a:solidFill>
                  <a:schemeClr val="tx1"/>
                </a:solidFill>
              </a:rPr>
              <a:t>name</a:t>
            </a:r>
            <a:r>
              <a:rPr lang="en-GB" dirty="0">
                <a:solidFill>
                  <a:schemeClr val="tx1"/>
                </a:solidFill>
              </a:rPr>
              <a:t> and </a:t>
            </a:r>
            <a:r>
              <a:rPr lang="en-GB" b="1" dirty="0">
                <a:solidFill>
                  <a:schemeClr val="tx1"/>
                </a:solidFill>
              </a:rPr>
              <a:t>organisation</a:t>
            </a:r>
            <a:r>
              <a:rPr lang="en-GB" dirty="0">
                <a:solidFill>
                  <a:schemeClr val="tx1"/>
                </a:solidFill>
              </a:rPr>
              <a:t> in the chat box (send to: all participants).</a:t>
            </a:r>
          </a:p>
          <a:p>
            <a:endParaRPr lang="en-GB" dirty="0">
              <a:solidFill>
                <a:schemeClr val="tx1"/>
              </a:solidFill>
            </a:endParaRPr>
          </a:p>
          <a:p>
            <a:endParaRPr lang="en-GB" dirty="0">
              <a:solidFill>
                <a:schemeClr val="tx1"/>
              </a:solidFill>
            </a:endParaRPr>
          </a:p>
          <a:p>
            <a:r>
              <a:rPr lang="en-GB" dirty="0">
                <a:solidFill>
                  <a:sysClr val="windowText" lastClr="000000"/>
                </a:solidFill>
              </a:rPr>
              <a:t>We will then give you the floor to share your views (depending on the time available). </a:t>
            </a:r>
          </a:p>
          <a:p>
            <a:endParaRPr lang="en-GB" dirty="0">
              <a:solidFill>
                <a:schemeClr val="tx1"/>
              </a:solidFill>
            </a:endParaRPr>
          </a:p>
          <a:p>
            <a:endParaRPr lang="en-GB" dirty="0">
              <a:solidFill>
                <a:schemeClr val="tx1"/>
              </a:solidFill>
            </a:endParaRPr>
          </a:p>
        </p:txBody>
      </p:sp>
      <p:sp>
        <p:nvSpPr>
          <p:cNvPr id="7" name="Arrow: Right 6">
            <a:extLst>
              <a:ext uri="{FF2B5EF4-FFF2-40B4-BE49-F238E27FC236}">
                <a16:creationId xmlns:a16="http://schemas.microsoft.com/office/drawing/2014/main" xmlns="" id="{680364AE-C208-4DB7-903C-2D7A807DB42A}"/>
              </a:ext>
            </a:extLst>
          </p:cNvPr>
          <p:cNvSpPr/>
          <p:nvPr/>
        </p:nvSpPr>
        <p:spPr>
          <a:xfrm>
            <a:off x="6156176" y="3435846"/>
            <a:ext cx="2736304" cy="517677"/>
          </a:xfrm>
          <a:prstGeom prst="rightArrow">
            <a:avLst>
              <a:gd name="adj1" fmla="val 39372"/>
              <a:gd name="adj2" fmla="val 50000"/>
            </a:avLst>
          </a:prstGeom>
          <a:solidFill>
            <a:srgbClr val="F1592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FF0000"/>
              </a:highlight>
            </a:endParaRPr>
          </a:p>
        </p:txBody>
      </p:sp>
    </p:spTree>
    <p:extLst>
      <p:ext uri="{BB962C8B-B14F-4D97-AF65-F5344CB8AC3E}">
        <p14:creationId xmlns:p14="http://schemas.microsoft.com/office/powerpoint/2010/main" val="531150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2608" y="1469231"/>
            <a:ext cx="5831880" cy="1102519"/>
          </a:xfrm>
        </p:spPr>
        <p:txBody>
          <a:bodyPr>
            <a:normAutofit fontScale="90000"/>
          </a:bodyPr>
          <a:lstStyle/>
          <a:p>
            <a:r>
              <a:rPr lang="en-US" dirty="0"/>
              <a:t>Working Group 2:</a:t>
            </a:r>
            <a:br>
              <a:rPr lang="en-US" dirty="0"/>
            </a:br>
            <a:r>
              <a:rPr lang="en-US" dirty="0"/>
              <a:t>Creative and Cultural Services</a:t>
            </a:r>
            <a:endParaRPr lang="nl-NL" dirty="0"/>
          </a:p>
        </p:txBody>
      </p:sp>
      <p:sp>
        <p:nvSpPr>
          <p:cNvPr id="3" name="Subtitle 2"/>
          <p:cNvSpPr>
            <a:spLocks noGrp="1"/>
          </p:cNvSpPr>
          <p:nvPr>
            <p:ph type="subTitle" idx="1"/>
          </p:nvPr>
        </p:nvSpPr>
        <p:spPr>
          <a:xfrm>
            <a:off x="3923928" y="3273524"/>
            <a:ext cx="5040560" cy="1314450"/>
          </a:xfrm>
        </p:spPr>
        <p:txBody>
          <a:bodyPr/>
          <a:lstStyle/>
          <a:p>
            <a:r>
              <a:rPr lang="nl-NL" dirty="0"/>
              <a:t>Mercedes Hernández &amp; Kasper van Hout | Murcia City Hall</a:t>
            </a:r>
          </a:p>
        </p:txBody>
      </p:sp>
    </p:spTree>
    <p:extLst>
      <p:ext uri="{BB962C8B-B14F-4D97-AF65-F5344CB8AC3E}">
        <p14:creationId xmlns:p14="http://schemas.microsoft.com/office/powerpoint/2010/main" val="1428522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5979"/>
            <a:ext cx="6048672" cy="857250"/>
          </a:xfrm>
        </p:spPr>
        <p:txBody>
          <a:bodyPr>
            <a:normAutofit fontScale="90000"/>
          </a:bodyPr>
          <a:lstStyle/>
          <a:p>
            <a:r>
              <a:rPr lang="en-US" sz="3100" dirty="0"/>
              <a:t>Action 2: Cultural Street Invasion</a:t>
            </a:r>
            <a:endParaRPr lang="nl-NL" sz="31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87624" y="1131590"/>
            <a:ext cx="7704856" cy="3394472"/>
          </a:xfrm>
        </p:spPr>
        <p:txBody>
          <a:bodyPr>
            <a:normAutofit fontScale="85000" lnSpcReduction="10000"/>
          </a:bodyPr>
          <a:lstStyle/>
          <a:p>
            <a:pPr marL="342900" indent="-342900" algn="l">
              <a:buFontTx/>
              <a:buChar char="-"/>
            </a:pPr>
            <a:r>
              <a:rPr lang="nl-NL" sz="2000" b="1" dirty="0"/>
              <a:t>Objective(s): </a:t>
            </a:r>
            <a:r>
              <a:rPr lang="en-US" sz="2000" dirty="0"/>
              <a:t>Singular </a:t>
            </a:r>
            <a:r>
              <a:rPr lang="en-US" sz="2000" dirty="0" err="1"/>
              <a:t>atomised</a:t>
            </a:r>
            <a:r>
              <a:rPr lang="en-US" sz="2000" dirty="0"/>
              <a:t> actions in the public domain, reconquering public spaces, promoting the fragmented cultural consumption.</a:t>
            </a:r>
            <a:endParaRPr lang="nl-NL" sz="2000" dirty="0"/>
          </a:p>
          <a:p>
            <a:pPr marL="342900" indent="-342900" algn="l">
              <a:buFontTx/>
              <a:buChar char="-"/>
            </a:pPr>
            <a:endParaRPr lang="nl-NL" sz="2000" dirty="0"/>
          </a:p>
          <a:p>
            <a:pPr marL="342900" indent="-342900" algn="l">
              <a:buFontTx/>
              <a:buChar char="-"/>
            </a:pPr>
            <a:r>
              <a:rPr lang="nl-NL" sz="2000" b="1" dirty="0"/>
              <a:t>Challenge tackled: </a:t>
            </a:r>
            <a:r>
              <a:rPr lang="en-US" sz="2000" dirty="0"/>
              <a:t>Disengagement in culture consumption, avoiding agglomerations, reducing and avoiding barriers to culture consumption.</a:t>
            </a:r>
            <a:endParaRPr lang="nl-NL" sz="2000" dirty="0"/>
          </a:p>
          <a:p>
            <a:pPr algn="l"/>
            <a:endParaRPr lang="nl-NL" sz="2000" b="1" dirty="0"/>
          </a:p>
          <a:p>
            <a:pPr marL="342900" indent="-342900" algn="l">
              <a:buFontTx/>
              <a:buChar char="-"/>
            </a:pPr>
            <a:r>
              <a:rPr lang="en-GB" sz="2000" b="1" dirty="0"/>
              <a:t>Output(s): </a:t>
            </a:r>
            <a:r>
              <a:rPr lang="fr-FR" sz="2000" dirty="0"/>
              <a:t>Analysis Tools, Culture Model, Implementation Tools, Digitalisation Guidelines, Routes, Street Actions, etc.</a:t>
            </a:r>
            <a:r>
              <a:rPr lang="en-GB" sz="2000" b="1" dirty="0"/>
              <a:t/>
            </a:r>
            <a:br>
              <a:rPr lang="en-GB" sz="2000" b="1" dirty="0"/>
            </a:br>
            <a:endParaRPr lang="en-GB" sz="2000" b="1" dirty="0"/>
          </a:p>
          <a:p>
            <a:pPr marL="342900" indent="-342900" algn="l">
              <a:buFontTx/>
              <a:buChar char="-"/>
            </a:pPr>
            <a:r>
              <a:rPr lang="en-GB" sz="2000" b="1" dirty="0"/>
              <a:t>Potential Action Leader: </a:t>
            </a:r>
            <a:r>
              <a:rPr lang="en-GB" sz="2000" dirty="0"/>
              <a:t>Murcia</a:t>
            </a:r>
            <a:r>
              <a:rPr lang="en-GB" sz="2400" b="1" dirty="0"/>
              <a:t/>
            </a:r>
            <a:br>
              <a:rPr lang="en-GB" sz="2400" b="1" dirty="0"/>
            </a:br>
            <a:endParaRPr lang="en-GB" sz="2400" b="1" dirty="0"/>
          </a:p>
        </p:txBody>
      </p:sp>
    </p:spTree>
    <p:extLst>
      <p:ext uri="{BB962C8B-B14F-4D97-AF65-F5344CB8AC3E}">
        <p14:creationId xmlns:p14="http://schemas.microsoft.com/office/powerpoint/2010/main" val="302383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Culture/Cultural Heritage Partnership</a:t>
            </a:r>
            <a:br>
              <a:rPr lang="en-US" dirty="0"/>
            </a:br>
            <a:r>
              <a:rPr lang="en-US" dirty="0"/>
              <a:t/>
            </a:r>
            <a:br>
              <a:rPr lang="en-US" dirty="0"/>
            </a:br>
            <a:r>
              <a:rPr lang="en-US" sz="3600" dirty="0"/>
              <a:t>3</a:t>
            </a:r>
            <a:r>
              <a:rPr lang="en-US" sz="3600" baseline="30000" dirty="0"/>
              <a:t>rd</a:t>
            </a:r>
            <a:r>
              <a:rPr lang="en-US" sz="3600" dirty="0"/>
              <a:t> Partnership meeting</a:t>
            </a:r>
            <a:endParaRPr lang="nl-NL" dirty="0"/>
          </a:p>
        </p:txBody>
      </p:sp>
      <p:sp>
        <p:nvSpPr>
          <p:cNvPr id="3" name="Subtitle 2"/>
          <p:cNvSpPr>
            <a:spLocks noGrp="1"/>
          </p:cNvSpPr>
          <p:nvPr>
            <p:ph type="subTitle" idx="1"/>
          </p:nvPr>
        </p:nvSpPr>
        <p:spPr>
          <a:xfrm>
            <a:off x="4139952" y="4083918"/>
            <a:ext cx="4824536" cy="1314450"/>
          </a:xfrm>
        </p:spPr>
        <p:txBody>
          <a:bodyPr/>
          <a:lstStyle/>
          <a:p>
            <a:r>
              <a:rPr lang="en-US" dirty="0" err="1"/>
              <a:t>Webex</a:t>
            </a:r>
            <a:r>
              <a:rPr lang="en-US" dirty="0"/>
              <a:t> meeting, 18 June 2020</a:t>
            </a:r>
            <a:endParaRPr lang="nl-NL" dirty="0"/>
          </a:p>
        </p:txBody>
      </p:sp>
    </p:spTree>
    <p:extLst>
      <p:ext uri="{BB962C8B-B14F-4D97-AF65-F5344CB8AC3E}">
        <p14:creationId xmlns:p14="http://schemas.microsoft.com/office/powerpoint/2010/main" val="142850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139136" cy="857250"/>
          </a:xfrm>
        </p:spPr>
        <p:txBody>
          <a:bodyPr>
            <a:normAutofit fontScale="90000"/>
          </a:bodyPr>
          <a:lstStyle/>
          <a:p>
            <a:r>
              <a:rPr lang="en-US" sz="3600" dirty="0"/>
              <a:t>Action 3: CHIME </a:t>
            </a:r>
            <a:r>
              <a:rPr lang="en-US" dirty="0"/>
              <a:t/>
            </a:r>
            <a:br>
              <a:rPr lang="en-US" dirty="0"/>
            </a:br>
            <a:r>
              <a:rPr lang="en-US" sz="1800" dirty="0"/>
              <a:t>Cultural Hubs for Innovation, </a:t>
            </a:r>
            <a:r>
              <a:rPr lang="en-US" sz="1800" dirty="0" err="1"/>
              <a:t>Modernisation</a:t>
            </a:r>
            <a:r>
              <a:rPr lang="en-US" sz="1800" dirty="0"/>
              <a:t> and Enhancement </a:t>
            </a:r>
            <a:endParaRPr lang="nl-NL"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1275606"/>
            <a:ext cx="7704856" cy="3394472"/>
          </a:xfrm>
        </p:spPr>
        <p:txBody>
          <a:bodyPr>
            <a:normAutofit fontScale="77500" lnSpcReduction="20000"/>
          </a:bodyPr>
          <a:lstStyle/>
          <a:p>
            <a:pPr marL="342900" indent="-342900" algn="l">
              <a:buFontTx/>
              <a:buChar char="-"/>
            </a:pPr>
            <a:r>
              <a:rPr lang="nl-NL" sz="2000" b="1" dirty="0"/>
              <a:t>Objective(s): </a:t>
            </a:r>
            <a:r>
              <a:rPr lang="en-US" sz="2000" dirty="0"/>
              <a:t>creative hubs that constitute a platform to strengthen artistic production and innovation, supporting local economy and cultural offer, promoting culture to enhance local identities</a:t>
            </a:r>
            <a:endParaRPr lang="nl-NL" sz="2000" dirty="0"/>
          </a:p>
          <a:p>
            <a:pPr marL="342900" indent="-342900" algn="l">
              <a:buFontTx/>
              <a:buChar char="-"/>
            </a:pPr>
            <a:endParaRPr lang="nl-NL" sz="2000" dirty="0"/>
          </a:p>
          <a:p>
            <a:pPr marL="342900" indent="-342900" algn="l">
              <a:buFontTx/>
              <a:buChar char="-"/>
            </a:pPr>
            <a:r>
              <a:rPr lang="nl-NL" sz="2000" b="1" dirty="0"/>
              <a:t>Challenge tackled:</a:t>
            </a:r>
            <a:r>
              <a:rPr lang="nl-NL" sz="2000" dirty="0"/>
              <a:t> </a:t>
            </a:r>
            <a:r>
              <a:rPr lang="en-US" sz="2000" dirty="0"/>
              <a:t>lack of physical spaces to experiment with culture creation and artistic expression, job creation around the cultural and creative industries, vulnerability of self-employed artists, etc.</a:t>
            </a:r>
            <a:endParaRPr lang="nl-NL" sz="2000" dirty="0"/>
          </a:p>
          <a:p>
            <a:pPr algn="l"/>
            <a:endParaRPr lang="nl-NL" sz="2000" b="1" dirty="0"/>
          </a:p>
          <a:p>
            <a:pPr marL="342900" indent="-342900" algn="l">
              <a:buFontTx/>
              <a:buChar char="-"/>
            </a:pPr>
            <a:r>
              <a:rPr lang="en-GB" sz="2000" b="1" dirty="0"/>
              <a:t>Output(s): </a:t>
            </a:r>
            <a:r>
              <a:rPr lang="en-US" sz="2000" dirty="0"/>
              <a:t>Cultural Testing Tubes to support local economy and cultural offer, creating ideas and new content, composing, designing, writing, performing, etc. – Guidelines for Creation, Culture Model, Management Model, Tools for implementation, monitoring, evaluation, etc. </a:t>
            </a:r>
            <a:r>
              <a:rPr lang="en-GB" sz="2000" b="1" dirty="0"/>
              <a:t/>
            </a:r>
            <a:br>
              <a:rPr lang="en-GB" sz="2000" b="1" dirty="0"/>
            </a:br>
            <a:endParaRPr lang="en-GB" sz="2000" b="1" dirty="0"/>
          </a:p>
          <a:p>
            <a:pPr marL="342900" indent="-342900" algn="l">
              <a:buFontTx/>
              <a:buChar char="-"/>
            </a:pPr>
            <a:r>
              <a:rPr lang="en-GB" sz="2000" b="1" dirty="0"/>
              <a:t>Potential Action Leader: </a:t>
            </a:r>
            <a:r>
              <a:rPr lang="en-GB" sz="2000" dirty="0"/>
              <a:t>Murcia</a:t>
            </a:r>
            <a:r>
              <a:rPr lang="en-GB" sz="2400" b="1" dirty="0"/>
              <a:t/>
            </a:r>
            <a:br>
              <a:rPr lang="en-GB" sz="2400" b="1" dirty="0"/>
            </a:br>
            <a:endParaRPr lang="en-GB" sz="2400" b="1" dirty="0"/>
          </a:p>
        </p:txBody>
      </p:sp>
    </p:spTree>
    <p:extLst>
      <p:ext uri="{BB962C8B-B14F-4D97-AF65-F5344CB8AC3E}">
        <p14:creationId xmlns:p14="http://schemas.microsoft.com/office/powerpoint/2010/main" val="1303495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139136" cy="857250"/>
          </a:xfrm>
        </p:spPr>
        <p:txBody>
          <a:bodyPr>
            <a:normAutofit/>
          </a:bodyPr>
          <a:lstStyle/>
          <a:p>
            <a:r>
              <a:rPr lang="en-US" sz="3200" dirty="0"/>
              <a:t>Action 4: Cultural </a:t>
            </a:r>
            <a:r>
              <a:rPr lang="en-US" sz="3200" dirty="0" err="1"/>
              <a:t>Reactives</a:t>
            </a:r>
            <a:endParaRPr lang="nl-NL" sz="32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1275606"/>
            <a:ext cx="7704856" cy="3816424"/>
          </a:xfrm>
        </p:spPr>
        <p:txBody>
          <a:bodyPr>
            <a:normAutofit fontScale="77500" lnSpcReduction="20000"/>
          </a:bodyPr>
          <a:lstStyle/>
          <a:p>
            <a:pPr marL="342900" indent="-342900" algn="l">
              <a:buFontTx/>
              <a:buChar char="-"/>
            </a:pPr>
            <a:r>
              <a:rPr lang="nl-NL" sz="2200" b="1" dirty="0"/>
              <a:t>Objective(s): </a:t>
            </a:r>
            <a:r>
              <a:rPr lang="en-US" sz="2200" dirty="0"/>
              <a:t>Structured and planned cultural procurement through municipal spending </a:t>
            </a:r>
            <a:r>
              <a:rPr lang="en-US" sz="2200" dirty="0" err="1"/>
              <a:t>focussing</a:t>
            </a:r>
            <a:r>
              <a:rPr lang="en-US" sz="2200" dirty="0"/>
              <a:t> on </a:t>
            </a:r>
            <a:r>
              <a:rPr lang="en-US" sz="2200" dirty="0" err="1"/>
              <a:t>digitalisation</a:t>
            </a:r>
            <a:r>
              <a:rPr lang="en-US" sz="2200" dirty="0"/>
              <a:t>, remote cultural offer, new culture opportunities, added value, and improving standards for enhancing quality</a:t>
            </a:r>
            <a:endParaRPr lang="nl-NL" sz="2200" dirty="0"/>
          </a:p>
          <a:p>
            <a:pPr marL="342900" indent="-342900" algn="l">
              <a:buFontTx/>
              <a:buChar char="-"/>
            </a:pPr>
            <a:endParaRPr lang="nl-NL" sz="2200" dirty="0"/>
          </a:p>
          <a:p>
            <a:pPr marL="342900" indent="-342900" algn="l">
              <a:buFontTx/>
              <a:buChar char="-"/>
            </a:pPr>
            <a:r>
              <a:rPr lang="nl-NL" sz="2200" b="1" dirty="0"/>
              <a:t>Challenge tackled: </a:t>
            </a:r>
            <a:r>
              <a:rPr lang="en-US" sz="2200" dirty="0"/>
              <a:t>Palliating detrimental effects on the cultural sector and culture production, reduced culture consumption, disengaged </a:t>
            </a:r>
            <a:r>
              <a:rPr lang="en-US" sz="2200" dirty="0" err="1"/>
              <a:t>peri</a:t>
            </a:r>
            <a:r>
              <a:rPr lang="en-US" sz="2200" dirty="0"/>
              <a:t>-urban areas, tackling the issues related to the “new normality”</a:t>
            </a:r>
            <a:endParaRPr lang="nl-NL" sz="2200" dirty="0"/>
          </a:p>
          <a:p>
            <a:pPr algn="l"/>
            <a:endParaRPr lang="nl-NL" sz="2200" b="1" dirty="0"/>
          </a:p>
          <a:p>
            <a:pPr marL="342900" indent="-342900" algn="l">
              <a:buFontTx/>
              <a:buChar char="-"/>
            </a:pPr>
            <a:r>
              <a:rPr lang="en-GB" sz="2200" b="1" dirty="0"/>
              <a:t>Output(s): </a:t>
            </a:r>
            <a:r>
              <a:rPr lang="en-GB" sz="2200" dirty="0"/>
              <a:t>Procurement model for incentivising culture production, including set-up, evaluation, monitoring and outcomes. Cultural actions/ expressions</a:t>
            </a:r>
            <a:r>
              <a:rPr lang="en-GB" sz="2200" b="1" dirty="0"/>
              <a:t/>
            </a:r>
            <a:br>
              <a:rPr lang="en-GB" sz="2200" b="1" dirty="0"/>
            </a:br>
            <a:endParaRPr lang="en-GB" sz="2200" b="1" dirty="0"/>
          </a:p>
          <a:p>
            <a:pPr marL="342900" indent="-342900" algn="l">
              <a:buFontTx/>
              <a:buChar char="-"/>
            </a:pPr>
            <a:r>
              <a:rPr lang="en-GB" sz="2200" b="1" dirty="0"/>
              <a:t>Potential Action Leader: </a:t>
            </a:r>
            <a:r>
              <a:rPr lang="en-GB" sz="2200" dirty="0"/>
              <a:t>Murcia (tutor for implementation)</a:t>
            </a:r>
            <a:r>
              <a:rPr lang="en-GB" sz="2400" b="1" dirty="0"/>
              <a:t/>
            </a:r>
            <a:br>
              <a:rPr lang="en-GB" sz="2400" b="1" dirty="0"/>
            </a:br>
            <a:endParaRPr lang="en-GB" sz="2400" b="1" dirty="0"/>
          </a:p>
        </p:txBody>
      </p:sp>
    </p:spTree>
    <p:extLst>
      <p:ext uri="{BB962C8B-B14F-4D97-AF65-F5344CB8AC3E}">
        <p14:creationId xmlns:p14="http://schemas.microsoft.com/office/powerpoint/2010/main" val="2679269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139136" cy="857250"/>
          </a:xfrm>
        </p:spPr>
        <p:txBody>
          <a:bodyPr>
            <a:noAutofit/>
          </a:bodyPr>
          <a:lstStyle/>
          <a:p>
            <a:r>
              <a:rPr lang="en-US" sz="2800" dirty="0"/>
              <a:t>Action 5: PPC driven cooperative heritage management</a:t>
            </a:r>
            <a:endParaRPr lang="nl-NL" sz="28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1275606"/>
            <a:ext cx="7704856" cy="3394472"/>
          </a:xfrm>
        </p:spPr>
        <p:txBody>
          <a:bodyPr>
            <a:normAutofit fontScale="77500" lnSpcReduction="20000"/>
          </a:bodyPr>
          <a:lstStyle/>
          <a:p>
            <a:pPr marL="342900" indent="-342900" algn="l">
              <a:buFontTx/>
              <a:buChar char="-"/>
            </a:pPr>
            <a:r>
              <a:rPr lang="nl-NL" sz="2000" b="1" dirty="0"/>
              <a:t>Objective(s): </a:t>
            </a:r>
            <a:r>
              <a:rPr lang="en-US" sz="2000" dirty="0"/>
              <a:t>Re-use of cultural heritage buildings in Public-Private Cooperation (PPC) and cooperative arrangement management model through the use of CCIs</a:t>
            </a:r>
            <a:endParaRPr lang="nl-NL" sz="2000" dirty="0"/>
          </a:p>
          <a:p>
            <a:pPr marL="342900" indent="-342900" algn="l">
              <a:buFontTx/>
              <a:buChar char="-"/>
            </a:pPr>
            <a:endParaRPr lang="nl-NL" sz="2000" dirty="0"/>
          </a:p>
          <a:p>
            <a:pPr marL="342900" indent="-342900" algn="l">
              <a:buFontTx/>
              <a:buChar char="-"/>
            </a:pPr>
            <a:r>
              <a:rPr lang="nl-NL" sz="2000" b="1" dirty="0"/>
              <a:t>Challenge tackled: </a:t>
            </a:r>
            <a:r>
              <a:rPr lang="en-US" sz="2000" dirty="0"/>
              <a:t>Cultural heritage abandonment, over-exploitation or under-funding, leading to inefficiency, neglect and decay. Need for alternative resources and funding sources and new ways of public-private cooperation models.</a:t>
            </a:r>
            <a:endParaRPr lang="nl-NL" sz="2000" dirty="0"/>
          </a:p>
          <a:p>
            <a:pPr algn="l"/>
            <a:endParaRPr lang="nl-NL" sz="2000" b="1" dirty="0"/>
          </a:p>
          <a:p>
            <a:pPr marL="342900" indent="-342900" algn="l">
              <a:buFontTx/>
              <a:buChar char="-"/>
            </a:pPr>
            <a:r>
              <a:rPr lang="en-GB" sz="2000" b="1" dirty="0"/>
              <a:t>Output(s): </a:t>
            </a:r>
            <a:r>
              <a:rPr lang="en-US" sz="2000" dirty="0"/>
              <a:t>Guidelines for sustainable public-private cooperation in abandoned cultural heritage, model(s) for supporting cultural and creative companies, model(s) for managing cultural factories and </a:t>
            </a:r>
            <a:r>
              <a:rPr lang="en-US" sz="2000" dirty="0" err="1"/>
              <a:t>incentivising</a:t>
            </a:r>
            <a:r>
              <a:rPr lang="en-US" sz="2000" dirty="0"/>
              <a:t> culture production</a:t>
            </a:r>
            <a:r>
              <a:rPr lang="en-GB" sz="2000" b="1" dirty="0"/>
              <a:t/>
            </a:r>
            <a:br>
              <a:rPr lang="en-GB" sz="2000" b="1" dirty="0"/>
            </a:br>
            <a:endParaRPr lang="en-GB" sz="2000" b="1" dirty="0"/>
          </a:p>
          <a:p>
            <a:pPr marL="342900" indent="-342900" algn="l">
              <a:buFontTx/>
              <a:buChar char="-"/>
            </a:pPr>
            <a:r>
              <a:rPr lang="en-GB" sz="2000" b="1" dirty="0"/>
              <a:t>Potential Action Leader: </a:t>
            </a:r>
            <a:r>
              <a:rPr lang="en-GB" sz="2000" dirty="0"/>
              <a:t>TBD</a:t>
            </a:r>
            <a:r>
              <a:rPr lang="en-GB" sz="2400" b="1" dirty="0"/>
              <a:t/>
            </a:r>
            <a:br>
              <a:rPr lang="en-GB" sz="2400" b="1" dirty="0"/>
            </a:br>
            <a:endParaRPr lang="en-GB" sz="2400" b="1" dirty="0"/>
          </a:p>
        </p:txBody>
      </p:sp>
    </p:spTree>
    <p:extLst>
      <p:ext uri="{BB962C8B-B14F-4D97-AF65-F5344CB8AC3E}">
        <p14:creationId xmlns:p14="http://schemas.microsoft.com/office/powerpoint/2010/main" val="2100682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2608" y="915566"/>
            <a:ext cx="5831880" cy="1102519"/>
          </a:xfrm>
        </p:spPr>
        <p:txBody>
          <a:bodyPr>
            <a:normAutofit fontScale="90000"/>
          </a:bodyPr>
          <a:lstStyle/>
          <a:p>
            <a:r>
              <a:rPr lang="en-US" dirty="0"/>
              <a:t>Thank you for your attention!</a:t>
            </a:r>
            <a:endParaRPr lang="nl-NL" dirty="0"/>
          </a:p>
        </p:txBody>
      </p:sp>
      <p:sp>
        <p:nvSpPr>
          <p:cNvPr id="5" name="Subtitle 4">
            <a:extLst>
              <a:ext uri="{FF2B5EF4-FFF2-40B4-BE49-F238E27FC236}">
                <a16:creationId xmlns:a16="http://schemas.microsoft.com/office/drawing/2014/main" xmlns="" id="{928B6B68-1C55-4C1D-97B3-A7CE61A0B4A8}"/>
              </a:ext>
            </a:extLst>
          </p:cNvPr>
          <p:cNvSpPr>
            <a:spLocks noGrp="1"/>
          </p:cNvSpPr>
          <p:nvPr>
            <p:ph type="subTitle" idx="1"/>
          </p:nvPr>
        </p:nvSpPr>
        <p:spPr>
          <a:xfrm>
            <a:off x="3635896" y="2283718"/>
            <a:ext cx="5328592" cy="2448272"/>
          </a:xfrm>
        </p:spPr>
        <p:txBody>
          <a:bodyPr>
            <a:normAutofit/>
          </a:bodyPr>
          <a:lstStyle/>
          <a:p>
            <a:r>
              <a:rPr lang="en-GB" dirty="0">
                <a:solidFill>
                  <a:schemeClr val="tx1"/>
                </a:solidFill>
              </a:rPr>
              <a:t>If you have any questions, please write your </a:t>
            </a:r>
            <a:r>
              <a:rPr lang="en-GB" b="1" dirty="0">
                <a:solidFill>
                  <a:schemeClr val="tx1"/>
                </a:solidFill>
              </a:rPr>
              <a:t>name</a:t>
            </a:r>
            <a:r>
              <a:rPr lang="en-GB" dirty="0">
                <a:solidFill>
                  <a:schemeClr val="tx1"/>
                </a:solidFill>
              </a:rPr>
              <a:t> and </a:t>
            </a:r>
            <a:r>
              <a:rPr lang="en-GB" b="1" dirty="0">
                <a:solidFill>
                  <a:schemeClr val="tx1"/>
                </a:solidFill>
              </a:rPr>
              <a:t>organisation</a:t>
            </a:r>
            <a:r>
              <a:rPr lang="en-GB" dirty="0">
                <a:solidFill>
                  <a:schemeClr val="tx1"/>
                </a:solidFill>
              </a:rPr>
              <a:t> in the chat box (send to: all participants).</a:t>
            </a:r>
          </a:p>
          <a:p>
            <a:endParaRPr lang="en-GB" dirty="0">
              <a:solidFill>
                <a:schemeClr val="tx1"/>
              </a:solidFill>
            </a:endParaRPr>
          </a:p>
          <a:p>
            <a:endParaRPr lang="en-GB" dirty="0">
              <a:solidFill>
                <a:schemeClr val="tx1"/>
              </a:solidFill>
            </a:endParaRPr>
          </a:p>
          <a:p>
            <a:r>
              <a:rPr lang="en-GB" dirty="0">
                <a:solidFill>
                  <a:sysClr val="windowText" lastClr="000000"/>
                </a:solidFill>
              </a:rPr>
              <a:t>We will then give you the floor to share your views (depending on the time available). </a:t>
            </a:r>
          </a:p>
          <a:p>
            <a:endParaRPr lang="en-GB" dirty="0">
              <a:solidFill>
                <a:schemeClr val="tx1"/>
              </a:solidFill>
            </a:endParaRPr>
          </a:p>
          <a:p>
            <a:endParaRPr lang="en-GB" dirty="0">
              <a:solidFill>
                <a:schemeClr val="tx1"/>
              </a:solidFill>
            </a:endParaRPr>
          </a:p>
        </p:txBody>
      </p:sp>
      <p:sp>
        <p:nvSpPr>
          <p:cNvPr id="7" name="Arrow: Right 6">
            <a:extLst>
              <a:ext uri="{FF2B5EF4-FFF2-40B4-BE49-F238E27FC236}">
                <a16:creationId xmlns:a16="http://schemas.microsoft.com/office/drawing/2014/main" xmlns="" id="{680364AE-C208-4DB7-903C-2D7A807DB42A}"/>
              </a:ext>
            </a:extLst>
          </p:cNvPr>
          <p:cNvSpPr/>
          <p:nvPr/>
        </p:nvSpPr>
        <p:spPr>
          <a:xfrm>
            <a:off x="6156176" y="3435846"/>
            <a:ext cx="2736304" cy="517677"/>
          </a:xfrm>
          <a:prstGeom prst="rightArrow">
            <a:avLst>
              <a:gd name="adj1" fmla="val 39372"/>
              <a:gd name="adj2" fmla="val 50000"/>
            </a:avLst>
          </a:prstGeom>
          <a:solidFill>
            <a:srgbClr val="F1592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FF0000"/>
              </a:highlight>
            </a:endParaRPr>
          </a:p>
        </p:txBody>
      </p:sp>
    </p:spTree>
    <p:extLst>
      <p:ext uri="{BB962C8B-B14F-4D97-AF65-F5344CB8AC3E}">
        <p14:creationId xmlns:p14="http://schemas.microsoft.com/office/powerpoint/2010/main" val="537092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915566"/>
            <a:ext cx="5976664" cy="2559272"/>
          </a:xfrm>
        </p:spPr>
        <p:txBody>
          <a:bodyPr>
            <a:normAutofit/>
          </a:bodyPr>
          <a:lstStyle/>
          <a:p>
            <a:r>
              <a:rPr lang="en-US" sz="3200" dirty="0"/>
              <a:t>Working Group 3:</a:t>
            </a:r>
            <a:br>
              <a:rPr lang="en-US" sz="3200" dirty="0"/>
            </a:br>
            <a:r>
              <a:rPr lang="en-US" sz="3200" dirty="0"/>
              <a:t>Transformation, adaptive reuse and Urban reconversion</a:t>
            </a:r>
            <a:endParaRPr lang="nl-NL" sz="3200" dirty="0"/>
          </a:p>
        </p:txBody>
      </p:sp>
      <p:sp>
        <p:nvSpPr>
          <p:cNvPr id="3" name="Subtitle 2"/>
          <p:cNvSpPr>
            <a:spLocks noGrp="1"/>
          </p:cNvSpPr>
          <p:nvPr>
            <p:ph type="subTitle" idx="1"/>
          </p:nvPr>
        </p:nvSpPr>
        <p:spPr/>
        <p:txBody>
          <a:bodyPr/>
          <a:lstStyle/>
          <a:p>
            <a:r>
              <a:rPr lang="nl-NL" dirty="0"/>
              <a:t>Sandra Gizdulich &amp; Giovanni Pineschi </a:t>
            </a:r>
          </a:p>
          <a:p>
            <a:r>
              <a:rPr lang="nl-NL" dirty="0"/>
              <a:t>| ACT (IT)</a:t>
            </a:r>
          </a:p>
          <a:p>
            <a:endParaRPr lang="nl-NL" dirty="0"/>
          </a:p>
        </p:txBody>
      </p:sp>
    </p:spTree>
    <p:extLst>
      <p:ext uri="{BB962C8B-B14F-4D97-AF65-F5344CB8AC3E}">
        <p14:creationId xmlns:p14="http://schemas.microsoft.com/office/powerpoint/2010/main" val="3970467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30324"/>
            <a:ext cx="6120680" cy="857250"/>
          </a:xfrm>
        </p:spPr>
        <p:txBody>
          <a:bodyPr>
            <a:noAutofit/>
          </a:bodyPr>
          <a:lstStyle/>
          <a:p>
            <a:r>
              <a:rPr lang="en-US" sz="2000" dirty="0"/>
              <a:t>Action 6 (ex 3.1): </a:t>
            </a:r>
            <a:r>
              <a:rPr lang="en-GB" sz="2000" dirty="0"/>
              <a:t>Collaborative management to readapt / reuse spaces &amp; buildings for cultural and social development</a:t>
            </a:r>
            <a:endParaRPr lang="nl-NL" sz="20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1167594"/>
            <a:ext cx="7632848" cy="2808312"/>
          </a:xfrm>
        </p:spPr>
        <p:txBody>
          <a:bodyPr>
            <a:noAutofit/>
          </a:bodyPr>
          <a:lstStyle/>
          <a:p>
            <a:pPr algn="l"/>
            <a:r>
              <a:rPr lang="nl-NL" sz="1600" b="1" dirty="0"/>
              <a:t>Objective(s): </a:t>
            </a:r>
          </a:p>
          <a:p>
            <a:pPr algn="just"/>
            <a:r>
              <a:rPr lang="it-IT" sz="1400" dirty="0"/>
              <a:t>Re-use </a:t>
            </a:r>
            <a:r>
              <a:rPr lang="en-GB" sz="1400" dirty="0"/>
              <a:t>of empty spaces or ancient buildings that might constitute an important identity for a given area (i.e. a former factory, military barracks, historical garden, etc.) and of interests for citizen or urban users that would like to adapt them to enhance the life in the neighbourhood offering social/cultural services.</a:t>
            </a:r>
            <a:r>
              <a:rPr lang="it-IT" sz="1400" dirty="0"/>
              <a:t> </a:t>
            </a:r>
            <a:endParaRPr lang="nl-NL" sz="1400" b="1" dirty="0">
              <a:solidFill>
                <a:srgbClr val="F1592A"/>
              </a:solidFill>
            </a:endParaRPr>
          </a:p>
          <a:p>
            <a:pPr algn="just"/>
            <a:r>
              <a:rPr lang="nl-NL" sz="1600" b="1" dirty="0"/>
              <a:t>Challenge(s)</a:t>
            </a:r>
            <a:r>
              <a:rPr lang="en-GB" sz="1600" b="1" dirty="0"/>
              <a:t>: </a:t>
            </a:r>
            <a:endParaRPr lang="en-GB" sz="1600" dirty="0"/>
          </a:p>
          <a:p>
            <a:pPr algn="just"/>
            <a:r>
              <a:rPr lang="en-GB" sz="1400" dirty="0"/>
              <a:t>Difficulty in recovering spaces by Local Administration due to: financial or human resources, project’s management capacities, properties framework, different local interests …</a:t>
            </a:r>
            <a:r>
              <a:rPr lang="it-IT" sz="1400" dirty="0"/>
              <a:t> </a:t>
            </a:r>
            <a:r>
              <a:rPr lang="en-GB" sz="1400" dirty="0"/>
              <a:t>empowering citizen to take care of these goods is a possible solution, but it is still an experimental minor practice (problem of co-design, procurement and state aid).</a:t>
            </a:r>
            <a:endParaRPr lang="en-GB" sz="1400" b="1" dirty="0">
              <a:solidFill>
                <a:srgbClr val="F1592A"/>
              </a:solidFill>
            </a:endParaRPr>
          </a:p>
        </p:txBody>
      </p:sp>
      <p:sp>
        <p:nvSpPr>
          <p:cNvPr id="5" name="CasellaDiTesto 4"/>
          <p:cNvSpPr txBox="1"/>
          <p:nvPr/>
        </p:nvSpPr>
        <p:spPr>
          <a:xfrm>
            <a:off x="1115616" y="3579862"/>
            <a:ext cx="8154144" cy="1785104"/>
          </a:xfrm>
          <a:prstGeom prst="rect">
            <a:avLst/>
          </a:prstGeom>
          <a:noFill/>
        </p:spPr>
        <p:txBody>
          <a:bodyPr wrap="square" rtlCol="0">
            <a:spAutoFit/>
          </a:bodyPr>
          <a:lstStyle/>
          <a:p>
            <a:pPr lvl="0" algn="just"/>
            <a:r>
              <a:rPr lang="en-GB" b="1" dirty="0">
                <a:solidFill>
                  <a:srgbClr val="1C7DC3"/>
                </a:solidFill>
              </a:rPr>
              <a:t>Output(s):</a:t>
            </a:r>
            <a:endParaRPr lang="en-GB" dirty="0">
              <a:solidFill>
                <a:srgbClr val="1C7DC3"/>
              </a:solidFill>
            </a:endParaRPr>
          </a:p>
          <a:p>
            <a:pPr marL="285750" lvl="0" indent="-285750" algn="just">
              <a:buFont typeface="Arial"/>
              <a:buChar char="•"/>
            </a:pPr>
            <a:r>
              <a:rPr lang="en-GB" sz="1400" dirty="0">
                <a:solidFill>
                  <a:srgbClr val="1C7DC3"/>
                </a:solidFill>
                <a:latin typeface="Arial" panose="020B0604020202020204" pitchFamily="34" charset="0"/>
                <a:cs typeface="Arial" panose="020B0604020202020204" pitchFamily="34" charset="0"/>
              </a:rPr>
              <a:t>analysis of existing present practices and local regulations (“reasoned catalogue”); </a:t>
            </a:r>
          </a:p>
          <a:p>
            <a:pPr marL="285750" lvl="0" indent="-285750" algn="just">
              <a:buFont typeface="Arial"/>
              <a:buChar char="•"/>
            </a:pPr>
            <a:r>
              <a:rPr lang="en-GB" sz="1400" dirty="0">
                <a:solidFill>
                  <a:srgbClr val="1C7DC3"/>
                </a:solidFill>
                <a:latin typeface="Arial" panose="020B0604020202020204" pitchFamily="34" charset="0"/>
                <a:cs typeface="Arial" panose="020B0604020202020204" pitchFamily="34" charset="0"/>
              </a:rPr>
              <a:t>proposal of a model to foster collaborative management as a systematic methods; </a:t>
            </a:r>
            <a:endParaRPr lang="it-IT" sz="1400" dirty="0">
              <a:solidFill>
                <a:srgbClr val="1C7DC3"/>
              </a:solidFill>
              <a:latin typeface="Arial" panose="020B0604020202020204" pitchFamily="34" charset="0"/>
              <a:cs typeface="Arial" panose="020B0604020202020204" pitchFamily="34" charset="0"/>
            </a:endParaRPr>
          </a:p>
          <a:p>
            <a:pPr marL="285750" lvl="0" indent="-285750" algn="just">
              <a:buFont typeface="Arial"/>
              <a:buChar char="•"/>
            </a:pPr>
            <a:r>
              <a:rPr lang="en-GB" sz="1400" dirty="0">
                <a:solidFill>
                  <a:srgbClr val="1C7DC3"/>
                </a:solidFill>
                <a:latin typeface="Arial" panose="020B0604020202020204" pitchFamily="34" charset="0"/>
                <a:cs typeface="Arial" panose="020B0604020202020204" pitchFamily="34" charset="0"/>
              </a:rPr>
              <a:t>promotion of such places for culture destinations to create balanced distribution of touristic flow</a:t>
            </a:r>
            <a:r>
              <a:rPr lang="en-GB" sz="1600" dirty="0">
                <a:solidFill>
                  <a:srgbClr val="1C7DC3"/>
                </a:solidFill>
                <a:latin typeface="Arial" panose="020B0604020202020204" pitchFamily="34" charset="0"/>
                <a:cs typeface="Arial" panose="020B0604020202020204" pitchFamily="34" charset="0"/>
              </a:rPr>
              <a:t>.</a:t>
            </a:r>
          </a:p>
          <a:p>
            <a:pPr lvl="0" algn="just"/>
            <a:endParaRPr lang="it-IT" sz="800" dirty="0"/>
          </a:p>
          <a:p>
            <a:pPr algn="just"/>
            <a:r>
              <a:rPr lang="en-GB" b="1" dirty="0">
                <a:solidFill>
                  <a:srgbClr val="1C7DC3"/>
                </a:solidFill>
              </a:rPr>
              <a:t>Potential Action Leader</a:t>
            </a:r>
            <a:r>
              <a:rPr lang="en-GB" sz="1600" dirty="0">
                <a:solidFill>
                  <a:srgbClr val="1C7DC3"/>
                </a:solidFill>
                <a:latin typeface="Arial" panose="020B0604020202020204" pitchFamily="34" charset="0"/>
                <a:cs typeface="Arial" panose="020B0604020202020204" pitchFamily="34" charset="0"/>
              </a:rPr>
              <a:t>: </a:t>
            </a:r>
            <a:r>
              <a:rPr lang="en-GB" sz="1400" dirty="0">
                <a:solidFill>
                  <a:srgbClr val="1C7DC3"/>
                </a:solidFill>
                <a:latin typeface="Arial" panose="020B0604020202020204" pitchFamily="34" charset="0"/>
                <a:cs typeface="Arial" panose="020B0604020202020204" pitchFamily="34" charset="0"/>
              </a:rPr>
              <a:t>Italian Agency  for the Territorial Cohesion (ACT)</a:t>
            </a:r>
          </a:p>
          <a:p>
            <a:endParaRPr lang="it-IT" dirty="0"/>
          </a:p>
        </p:txBody>
      </p:sp>
    </p:spTree>
    <p:extLst>
      <p:ext uri="{BB962C8B-B14F-4D97-AF65-F5344CB8AC3E}">
        <p14:creationId xmlns:p14="http://schemas.microsoft.com/office/powerpoint/2010/main" val="265822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95486"/>
            <a:ext cx="6120680" cy="857250"/>
          </a:xfrm>
        </p:spPr>
        <p:txBody>
          <a:bodyPr>
            <a:noAutofit/>
          </a:bodyPr>
          <a:lstStyle/>
          <a:p>
            <a:r>
              <a:rPr lang="en-US" sz="2400" dirty="0"/>
              <a:t>Action 7 (ex 3.2):</a:t>
            </a:r>
            <a:br>
              <a:rPr lang="en-US" sz="2400" dirty="0"/>
            </a:br>
            <a:r>
              <a:rPr lang="en-US" sz="2400" dirty="0"/>
              <a:t>Urban Strategic Plan for culture and cultural heritage enhancement</a:t>
            </a:r>
            <a:endParaRPr lang="nl-NL" sz="24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899592" y="1337518"/>
            <a:ext cx="8136904" cy="3682504"/>
          </a:xfrm>
        </p:spPr>
        <p:txBody>
          <a:bodyPr>
            <a:noAutofit/>
          </a:bodyPr>
          <a:lstStyle/>
          <a:p>
            <a:pPr algn="l"/>
            <a:r>
              <a:rPr lang="nl-NL" sz="1400" b="1" dirty="0"/>
              <a:t>Objective(s): </a:t>
            </a:r>
          </a:p>
          <a:p>
            <a:pPr algn="just"/>
            <a:r>
              <a:rPr lang="en-GB" sz="1200" dirty="0"/>
              <a:t>The Action Plan for the Urban Culture fosters the better management, enhancement and protection of the urban cultural heritage considered as an urban ecosystem. </a:t>
            </a:r>
            <a:endParaRPr lang="it-IT" sz="1200" dirty="0"/>
          </a:p>
          <a:p>
            <a:pPr algn="just"/>
            <a:r>
              <a:rPr lang="en-GB" sz="1200" dirty="0"/>
              <a:t>The action will setup an innovative model of planning tool aimed at: </a:t>
            </a:r>
            <a:endParaRPr lang="it-IT" sz="1200" dirty="0"/>
          </a:p>
          <a:p>
            <a:pPr lvl="0" algn="just">
              <a:buFont typeface="Arial" panose="020B0604020202020204" pitchFamily="34" charset="0"/>
              <a:buChar char="•"/>
            </a:pPr>
            <a:r>
              <a:rPr lang="en-GB" sz="1200" dirty="0"/>
              <a:t> recognizing all the forms of cultural heritage laying in the cities and in the surrounding territory; </a:t>
            </a:r>
            <a:endParaRPr lang="it-IT" sz="1200" dirty="0"/>
          </a:p>
          <a:p>
            <a:pPr lvl="0" algn="just">
              <a:buFont typeface="Arial" panose="020B0604020202020204" pitchFamily="34" charset="0"/>
              <a:buChar char="•"/>
            </a:pPr>
            <a:r>
              <a:rPr lang="en-GB" sz="1200" dirty="0"/>
              <a:t> defining a strategic programme for the enhancement of existing heritage by coordinating investments, direct and indirect support of local economies.</a:t>
            </a:r>
            <a:endParaRPr lang="it-IT" sz="1200" dirty="0"/>
          </a:p>
          <a:p>
            <a:pPr lvl="0" algn="just">
              <a:buFont typeface="Arial" panose="020B0604020202020204" pitchFamily="34" charset="0"/>
              <a:buChar char="•"/>
            </a:pPr>
            <a:r>
              <a:rPr lang="en-GB" sz="1200" dirty="0"/>
              <a:t> combining all urban culture fragments in a coherent and effective strategy of heritage enhancement at local level (recomposing funding of local, national, ESIF funds)</a:t>
            </a:r>
            <a:endParaRPr lang="nl-NL" sz="1200" dirty="0"/>
          </a:p>
          <a:p>
            <a:pPr algn="just"/>
            <a:r>
              <a:rPr lang="nl-NL" sz="1400" b="1" dirty="0"/>
              <a:t>Challenge(s)</a:t>
            </a:r>
            <a:r>
              <a:rPr lang="en-GB" sz="1400" b="1" dirty="0"/>
              <a:t>: </a:t>
            </a:r>
            <a:endParaRPr lang="en-GB" sz="1400" dirty="0"/>
          </a:p>
          <a:p>
            <a:pPr algn="just">
              <a:buFont typeface="Arial" panose="020B0604020202020204" pitchFamily="34" charset="0"/>
              <a:buChar char="-"/>
            </a:pPr>
            <a:r>
              <a:rPr lang="en-GB" sz="1200" dirty="0"/>
              <a:t>Despite all cities declared that culture is important, culture is usually implemented through different and fragmented interventions without an overall holistic vision and a clear strategy for the culture and the cultural heritage enhancement as a real driver for the urban asset and local economy</a:t>
            </a:r>
            <a:r>
              <a:rPr lang="nl-NL" sz="1200" dirty="0"/>
              <a:t>.</a:t>
            </a:r>
          </a:p>
          <a:p>
            <a:pPr lvl="0" algn="just"/>
            <a:r>
              <a:rPr lang="en-GB" sz="1400" b="1" dirty="0"/>
              <a:t>Output(s)</a:t>
            </a:r>
            <a:endParaRPr lang="en-GB" sz="1400" dirty="0"/>
          </a:p>
          <a:p>
            <a:pPr lvl="0" algn="l">
              <a:buFont typeface="Arial" pitchFamily="34" charset="0"/>
              <a:buChar char="•"/>
            </a:pPr>
            <a:r>
              <a:rPr lang="en-GB" sz="1200" dirty="0"/>
              <a:t>Model of Urban strategic Plan for Culture</a:t>
            </a:r>
            <a:endParaRPr lang="it-IT" sz="1200" dirty="0"/>
          </a:p>
          <a:p>
            <a:pPr lvl="0" algn="l">
              <a:buFont typeface="Arial" pitchFamily="34" charset="0"/>
              <a:buChar char="•"/>
            </a:pPr>
            <a:r>
              <a:rPr lang="en-GB" sz="1200" dirty="0"/>
              <a:t>Practices collection on Culture based planning </a:t>
            </a:r>
            <a:endParaRPr lang="en-GB" sz="1200" b="1" dirty="0"/>
          </a:p>
          <a:p>
            <a:pPr marL="342900" indent="-342900" algn="l"/>
            <a:r>
              <a:rPr lang="en-GB" sz="1400" b="1" dirty="0"/>
              <a:t>Potential Action Leader</a:t>
            </a:r>
            <a:r>
              <a:rPr lang="en-GB" sz="1200" b="1" dirty="0"/>
              <a:t>: </a:t>
            </a:r>
            <a:r>
              <a:rPr lang="en-GB" sz="1200" dirty="0"/>
              <a:t>Italian Agency  for the Territorial Cohesion (ACT)</a:t>
            </a:r>
          </a:p>
        </p:txBody>
      </p:sp>
    </p:spTree>
    <p:extLst>
      <p:ext uri="{BB962C8B-B14F-4D97-AF65-F5344CB8AC3E}">
        <p14:creationId xmlns:p14="http://schemas.microsoft.com/office/powerpoint/2010/main" val="2281387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95486"/>
            <a:ext cx="6192688" cy="857250"/>
          </a:xfrm>
        </p:spPr>
        <p:txBody>
          <a:bodyPr>
            <a:noAutofit/>
          </a:bodyPr>
          <a:lstStyle/>
          <a:p>
            <a:r>
              <a:rPr lang="en-US" sz="2400" dirty="0"/>
              <a:t>Action 8 (ex 3.3):</a:t>
            </a:r>
            <a:r>
              <a:rPr lang="it-IT" sz="2400" dirty="0"/>
              <a:t/>
            </a:r>
            <a:br>
              <a:rPr lang="it-IT" sz="2400" dirty="0"/>
            </a:br>
            <a:r>
              <a:rPr lang="en-US" sz="2400" dirty="0"/>
              <a:t>Interactive and demonstrative platform on adaptive heritage for economic values</a:t>
            </a:r>
            <a:endParaRPr lang="it-IT" sz="24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043608" y="1337518"/>
            <a:ext cx="7992888" cy="3754512"/>
          </a:xfrm>
        </p:spPr>
        <p:txBody>
          <a:bodyPr>
            <a:noAutofit/>
          </a:bodyPr>
          <a:lstStyle/>
          <a:p>
            <a:pPr algn="l"/>
            <a:r>
              <a:rPr lang="nl-NL" sz="1400" b="1" dirty="0"/>
              <a:t>Objective(s): </a:t>
            </a:r>
          </a:p>
          <a:p>
            <a:pPr algn="just"/>
            <a:r>
              <a:rPr lang="en-GB" sz="1200" dirty="0"/>
              <a:t>The action is aimed at setting up a living and interactive web - based platform as an International Hub. </a:t>
            </a:r>
            <a:endParaRPr lang="it-IT" sz="1200" dirty="0"/>
          </a:p>
          <a:p>
            <a:pPr algn="just"/>
            <a:r>
              <a:rPr lang="en-GB" sz="1200" dirty="0"/>
              <a:t>The proposed action concerns the development of a tool to concentrate all relevant information in a integrated platform focused on urban policies using culture and cultural heritage as a driver for local economies.</a:t>
            </a:r>
            <a:endParaRPr lang="nl-NL" sz="1200" dirty="0"/>
          </a:p>
          <a:p>
            <a:pPr algn="just"/>
            <a:r>
              <a:rPr lang="nl-NL" sz="1400" b="1" dirty="0"/>
              <a:t>Challenge(s):</a:t>
            </a:r>
            <a:r>
              <a:rPr lang="en-GB" sz="1400" b="1" dirty="0"/>
              <a:t> </a:t>
            </a:r>
          </a:p>
          <a:p>
            <a:pPr algn="just"/>
            <a:r>
              <a:rPr lang="en-US" sz="1200" dirty="0"/>
              <a:t>Currently there are a lot of initiatives ongoing on this topic, on national and European level. A lot of information is currently dispersed on different websites and other </a:t>
            </a:r>
            <a:r>
              <a:rPr lang="en-US" sz="1200" dirty="0" err="1"/>
              <a:t>sources.The</a:t>
            </a:r>
            <a:r>
              <a:rPr lang="en-US" sz="1200" dirty="0"/>
              <a:t> portal should be promoted as a “convergence hub” for urban policies based on cultural resources. In this view, the portal should deepen the financial and economical aspects related to the practices collected, in order to foster their transferability through the European cites, by assessing procedures, bottlenecks, enabling conditions, cost and returns on investments: a sort of advanced assessment of practices.</a:t>
            </a:r>
          </a:p>
          <a:p>
            <a:pPr lvl="0" algn="just"/>
            <a:r>
              <a:rPr lang="en-GB" sz="1400" b="1" dirty="0"/>
              <a:t>Output(s):</a:t>
            </a:r>
            <a:endParaRPr lang="en-GB" sz="1400" dirty="0"/>
          </a:p>
          <a:p>
            <a:pPr marL="171450" lvl="0" indent="-171450" algn="just">
              <a:buFont typeface="Arial" panose="020B0604020202020204" pitchFamily="34" charset="0"/>
              <a:buChar char="•"/>
            </a:pPr>
            <a:r>
              <a:rPr lang="en-GB" sz="1200" dirty="0"/>
              <a:t>Web based platform model </a:t>
            </a:r>
            <a:endParaRPr lang="it-IT" sz="1200" dirty="0"/>
          </a:p>
          <a:p>
            <a:pPr marL="171450" lvl="0" indent="-171450" algn="l">
              <a:buFont typeface="Arial" panose="020B0604020202020204" pitchFamily="34" charset="0"/>
              <a:buChar char="•"/>
            </a:pPr>
            <a:r>
              <a:rPr lang="en-GB" sz="1200" dirty="0"/>
              <a:t>Network of participants </a:t>
            </a:r>
            <a:endParaRPr lang="it-IT" sz="1200" dirty="0"/>
          </a:p>
          <a:p>
            <a:pPr marL="171450" lvl="0" indent="-171450" algn="l">
              <a:buFont typeface="Arial" panose="020B0604020202020204" pitchFamily="34" charset="0"/>
              <a:buChar char="•"/>
            </a:pPr>
            <a:r>
              <a:rPr lang="en-GB" sz="1200" dirty="0"/>
              <a:t>Board for management of the Platform</a:t>
            </a:r>
          </a:p>
          <a:p>
            <a:pPr algn="l"/>
            <a:r>
              <a:rPr lang="en-GB" sz="1400" b="1" dirty="0"/>
              <a:t>Potential Action Leader: </a:t>
            </a:r>
            <a:r>
              <a:rPr lang="en-GB" sz="1200" dirty="0"/>
              <a:t>to  be defined</a:t>
            </a:r>
            <a:endParaRPr lang="en-GB" sz="1200" b="1" dirty="0"/>
          </a:p>
        </p:txBody>
      </p:sp>
    </p:spTree>
    <p:extLst>
      <p:ext uri="{BB962C8B-B14F-4D97-AF65-F5344CB8AC3E}">
        <p14:creationId xmlns:p14="http://schemas.microsoft.com/office/powerpoint/2010/main" val="542458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2608" y="915566"/>
            <a:ext cx="5831880" cy="1102519"/>
          </a:xfrm>
        </p:spPr>
        <p:txBody>
          <a:bodyPr>
            <a:normAutofit fontScale="90000"/>
          </a:bodyPr>
          <a:lstStyle/>
          <a:p>
            <a:r>
              <a:rPr lang="en-US" dirty="0"/>
              <a:t>Thank you for your attention!</a:t>
            </a:r>
            <a:endParaRPr lang="nl-NL" dirty="0"/>
          </a:p>
        </p:txBody>
      </p:sp>
      <p:sp>
        <p:nvSpPr>
          <p:cNvPr id="5" name="Subtitle 4">
            <a:extLst>
              <a:ext uri="{FF2B5EF4-FFF2-40B4-BE49-F238E27FC236}">
                <a16:creationId xmlns:a16="http://schemas.microsoft.com/office/drawing/2014/main" xmlns="" id="{928B6B68-1C55-4C1D-97B3-A7CE61A0B4A8}"/>
              </a:ext>
            </a:extLst>
          </p:cNvPr>
          <p:cNvSpPr>
            <a:spLocks noGrp="1"/>
          </p:cNvSpPr>
          <p:nvPr>
            <p:ph type="subTitle" idx="1"/>
          </p:nvPr>
        </p:nvSpPr>
        <p:spPr>
          <a:xfrm>
            <a:off x="3635896" y="2283718"/>
            <a:ext cx="5328592" cy="2448272"/>
          </a:xfrm>
        </p:spPr>
        <p:txBody>
          <a:bodyPr>
            <a:normAutofit/>
          </a:bodyPr>
          <a:lstStyle/>
          <a:p>
            <a:r>
              <a:rPr lang="en-GB" dirty="0">
                <a:solidFill>
                  <a:schemeClr val="tx1"/>
                </a:solidFill>
              </a:rPr>
              <a:t>If you have any questions, please write your </a:t>
            </a:r>
            <a:r>
              <a:rPr lang="en-GB" b="1" dirty="0">
                <a:solidFill>
                  <a:schemeClr val="tx1"/>
                </a:solidFill>
              </a:rPr>
              <a:t>name</a:t>
            </a:r>
            <a:r>
              <a:rPr lang="en-GB" dirty="0">
                <a:solidFill>
                  <a:schemeClr val="tx1"/>
                </a:solidFill>
              </a:rPr>
              <a:t> and </a:t>
            </a:r>
            <a:r>
              <a:rPr lang="en-GB" b="1" dirty="0">
                <a:solidFill>
                  <a:schemeClr val="tx1"/>
                </a:solidFill>
              </a:rPr>
              <a:t>organisation</a:t>
            </a:r>
            <a:r>
              <a:rPr lang="en-GB" dirty="0">
                <a:solidFill>
                  <a:schemeClr val="tx1"/>
                </a:solidFill>
              </a:rPr>
              <a:t> in the chat box (send to: all participants).</a:t>
            </a:r>
          </a:p>
          <a:p>
            <a:endParaRPr lang="en-GB" dirty="0">
              <a:solidFill>
                <a:schemeClr val="tx1"/>
              </a:solidFill>
            </a:endParaRPr>
          </a:p>
          <a:p>
            <a:endParaRPr lang="en-GB" dirty="0">
              <a:solidFill>
                <a:schemeClr val="tx1"/>
              </a:solidFill>
            </a:endParaRPr>
          </a:p>
          <a:p>
            <a:r>
              <a:rPr lang="en-GB" dirty="0">
                <a:solidFill>
                  <a:sysClr val="windowText" lastClr="000000"/>
                </a:solidFill>
              </a:rPr>
              <a:t>We will then give you the floor to share your views (depending on the time available). </a:t>
            </a:r>
          </a:p>
          <a:p>
            <a:endParaRPr lang="en-GB" dirty="0">
              <a:solidFill>
                <a:schemeClr val="tx1"/>
              </a:solidFill>
            </a:endParaRPr>
          </a:p>
          <a:p>
            <a:endParaRPr lang="en-GB" dirty="0">
              <a:solidFill>
                <a:schemeClr val="tx1"/>
              </a:solidFill>
            </a:endParaRPr>
          </a:p>
        </p:txBody>
      </p:sp>
      <p:sp>
        <p:nvSpPr>
          <p:cNvPr id="7" name="Arrow: Right 6">
            <a:extLst>
              <a:ext uri="{FF2B5EF4-FFF2-40B4-BE49-F238E27FC236}">
                <a16:creationId xmlns:a16="http://schemas.microsoft.com/office/drawing/2014/main" xmlns="" id="{680364AE-C208-4DB7-903C-2D7A807DB42A}"/>
              </a:ext>
            </a:extLst>
          </p:cNvPr>
          <p:cNvSpPr/>
          <p:nvPr/>
        </p:nvSpPr>
        <p:spPr>
          <a:xfrm>
            <a:off x="6156176" y="3435846"/>
            <a:ext cx="2736304" cy="517677"/>
          </a:xfrm>
          <a:prstGeom prst="rightArrow">
            <a:avLst>
              <a:gd name="adj1" fmla="val 39372"/>
              <a:gd name="adj2" fmla="val 50000"/>
            </a:avLst>
          </a:prstGeom>
          <a:solidFill>
            <a:srgbClr val="F1592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FF0000"/>
              </a:highlight>
            </a:endParaRPr>
          </a:p>
        </p:txBody>
      </p:sp>
    </p:spTree>
    <p:extLst>
      <p:ext uri="{BB962C8B-B14F-4D97-AF65-F5344CB8AC3E}">
        <p14:creationId xmlns:p14="http://schemas.microsoft.com/office/powerpoint/2010/main" val="83631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000" dirty="0"/>
              <a:t>Working Group 4: </a:t>
            </a:r>
            <a:br>
              <a:rPr lang="en-GB" sz="3000" dirty="0"/>
            </a:br>
            <a:r>
              <a:rPr lang="en-US" sz="3000" dirty="0"/>
              <a:t>Resilience of Cultural and Natural Heritage</a:t>
            </a:r>
            <a:endParaRPr lang="nl-NL" sz="3000" dirty="0"/>
          </a:p>
        </p:txBody>
      </p:sp>
      <p:sp>
        <p:nvSpPr>
          <p:cNvPr id="3" name="Subtitle 2"/>
          <p:cNvSpPr>
            <a:spLocks noGrp="1"/>
          </p:cNvSpPr>
          <p:nvPr>
            <p:ph type="subTitle" idx="1"/>
          </p:nvPr>
        </p:nvSpPr>
        <p:spPr>
          <a:xfrm>
            <a:off x="2915816" y="3633564"/>
            <a:ext cx="6048672" cy="1314450"/>
          </a:xfrm>
        </p:spPr>
        <p:txBody>
          <a:bodyPr>
            <a:normAutofit lnSpcReduction="10000"/>
          </a:bodyPr>
          <a:lstStyle/>
          <a:p>
            <a:r>
              <a:rPr lang="nl-NL" dirty="0"/>
              <a:t>Jan Schultheiß | Germany (BMI)</a:t>
            </a:r>
          </a:p>
          <a:p>
            <a:r>
              <a:rPr lang="nl-NL" dirty="0"/>
              <a:t>Giuliana De Francesco | Italy (MiBACT) </a:t>
            </a:r>
            <a:br>
              <a:rPr lang="nl-NL" dirty="0"/>
            </a:br>
            <a:r>
              <a:rPr lang="nl-NL" dirty="0"/>
              <a:t>Lena Hatzelhoffer, Torsten Deppe | Germany (BBSR)</a:t>
            </a:r>
          </a:p>
        </p:txBody>
      </p:sp>
    </p:spTree>
    <p:extLst>
      <p:ext uri="{BB962C8B-B14F-4D97-AF65-F5344CB8AC3E}">
        <p14:creationId xmlns:p14="http://schemas.microsoft.com/office/powerpoint/2010/main" val="80477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1275606"/>
            <a:ext cx="7704856" cy="3394472"/>
          </a:xfrm>
        </p:spPr>
        <p:txBody>
          <a:bodyPr>
            <a:normAutofit fontScale="92500" lnSpcReduction="10000"/>
          </a:bodyPr>
          <a:lstStyle/>
          <a:p>
            <a:pPr algn="ctr"/>
            <a:r>
              <a:rPr lang="fr-FR" sz="2400" dirty="0" err="1"/>
              <a:t>Please</a:t>
            </a:r>
            <a:r>
              <a:rPr lang="fr-FR" sz="2400" dirty="0"/>
              <a:t> </a:t>
            </a:r>
            <a:r>
              <a:rPr lang="fr-FR" sz="2400" dirty="0" err="1"/>
              <a:t>remember</a:t>
            </a:r>
            <a:r>
              <a:rPr lang="fr-FR" sz="2400" dirty="0"/>
              <a:t> to mute </a:t>
            </a:r>
            <a:r>
              <a:rPr lang="fr-FR" sz="2400" dirty="0" err="1"/>
              <a:t>your</a:t>
            </a:r>
            <a:r>
              <a:rPr lang="fr-FR" sz="2400" dirty="0"/>
              <a:t> microphone and </a:t>
            </a:r>
            <a:r>
              <a:rPr lang="fr-FR" sz="2400" dirty="0" err="1"/>
              <a:t>turn</a:t>
            </a:r>
            <a:r>
              <a:rPr lang="fr-FR" sz="2400" dirty="0"/>
              <a:t> off </a:t>
            </a:r>
            <a:r>
              <a:rPr lang="fr-FR" sz="2400" dirty="0" err="1"/>
              <a:t>your</a:t>
            </a:r>
            <a:r>
              <a:rPr lang="fr-FR" sz="2400" dirty="0"/>
              <a:t> camera </a:t>
            </a:r>
            <a:r>
              <a:rPr lang="fr-FR" sz="2400" dirty="0" err="1"/>
              <a:t>when</a:t>
            </a:r>
            <a:r>
              <a:rPr lang="fr-FR" sz="2400" dirty="0"/>
              <a:t> the meeting starts and </a:t>
            </a:r>
            <a:r>
              <a:rPr lang="fr-FR" sz="2400" dirty="0" err="1"/>
              <a:t>when</a:t>
            </a:r>
            <a:r>
              <a:rPr lang="fr-FR" sz="2400" dirty="0"/>
              <a:t> </a:t>
            </a:r>
            <a:r>
              <a:rPr lang="fr-FR" sz="2400" dirty="0" err="1"/>
              <a:t>you</a:t>
            </a:r>
            <a:r>
              <a:rPr lang="fr-FR" sz="2400" dirty="0"/>
              <a:t> are not </a:t>
            </a:r>
            <a:r>
              <a:rPr lang="fr-FR" sz="2400" dirty="0" err="1"/>
              <a:t>speaking</a:t>
            </a:r>
            <a:r>
              <a:rPr lang="fr-FR" sz="2400" dirty="0"/>
              <a:t>.</a:t>
            </a:r>
          </a:p>
          <a:p>
            <a:pPr algn="ctr"/>
            <a:endParaRPr lang="fr-FR" sz="2400" dirty="0"/>
          </a:p>
          <a:p>
            <a:pPr algn="ctr"/>
            <a:r>
              <a:rPr lang="fr-FR" sz="2400" dirty="0"/>
              <a:t>If </a:t>
            </a:r>
            <a:r>
              <a:rPr lang="fr-FR" sz="2400" dirty="0" err="1"/>
              <a:t>you</a:t>
            </a:r>
            <a:r>
              <a:rPr lang="fr-FR" sz="2400" dirty="0"/>
              <a:t> have </a:t>
            </a:r>
            <a:r>
              <a:rPr lang="fr-FR" sz="2400" dirty="0" err="1"/>
              <a:t>any</a:t>
            </a:r>
            <a:r>
              <a:rPr lang="fr-FR" sz="2400" dirty="0"/>
              <a:t> </a:t>
            </a:r>
            <a:r>
              <a:rPr lang="fr-FR" sz="2400" dirty="0" err="1"/>
              <a:t>technical</a:t>
            </a:r>
            <a:r>
              <a:rPr lang="fr-FR" sz="2400" dirty="0"/>
              <a:t> </a:t>
            </a:r>
            <a:r>
              <a:rPr lang="fr-FR" sz="2400" dirty="0" err="1"/>
              <a:t>difficulties</a:t>
            </a:r>
            <a:r>
              <a:rPr lang="fr-FR" sz="2400" dirty="0"/>
              <a:t>, </a:t>
            </a:r>
            <a:r>
              <a:rPr lang="fr-FR" sz="2400" dirty="0" err="1"/>
              <a:t>you</a:t>
            </a:r>
            <a:r>
              <a:rPr lang="fr-FR" sz="2400" dirty="0"/>
              <a:t> can contact us via phone: </a:t>
            </a:r>
          </a:p>
          <a:p>
            <a:pPr algn="ctr"/>
            <a:r>
              <a:rPr lang="x-none" sz="2400" dirty="0"/>
              <a:t>+32 2 743 89 31</a:t>
            </a:r>
            <a:r>
              <a:rPr lang="en-GB" sz="2400" dirty="0"/>
              <a:t> </a:t>
            </a:r>
          </a:p>
          <a:p>
            <a:pPr algn="ctr"/>
            <a:r>
              <a:rPr lang="en-GB" sz="2400" dirty="0"/>
              <a:t>or email: </a:t>
            </a:r>
          </a:p>
          <a:p>
            <a:pPr algn="ctr"/>
            <a:r>
              <a:rPr lang="en-GB" sz="2400" dirty="0"/>
              <a:t>UA.communication@Ecorys.com</a:t>
            </a:r>
            <a:endParaRPr lang="x-none" sz="2400" dirty="0"/>
          </a:p>
          <a:p>
            <a:pPr algn="ctr"/>
            <a:endParaRPr lang="fr-FR" sz="2400" dirty="0"/>
          </a:p>
        </p:txBody>
      </p:sp>
    </p:spTree>
    <p:extLst>
      <p:ext uri="{BB962C8B-B14F-4D97-AF65-F5344CB8AC3E}">
        <p14:creationId xmlns:p14="http://schemas.microsoft.com/office/powerpoint/2010/main" val="3565010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5979"/>
            <a:ext cx="6048672" cy="857250"/>
          </a:xfrm>
        </p:spPr>
        <p:txBody>
          <a:bodyPr>
            <a:normAutofit/>
          </a:bodyPr>
          <a:lstStyle/>
          <a:p>
            <a:r>
              <a:rPr lang="en-US" sz="2500" dirty="0"/>
              <a:t>Action 9: </a:t>
            </a:r>
            <a:r>
              <a:rPr lang="en-GB" sz="2500" dirty="0"/>
              <a:t>UNESCO Manual on DRM (4.2) </a:t>
            </a:r>
            <a:endParaRPr lang="nl-NL" sz="25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1207245"/>
            <a:ext cx="7704856" cy="3740769"/>
          </a:xfrm>
        </p:spPr>
        <p:txBody>
          <a:bodyPr>
            <a:normAutofit fontScale="70000" lnSpcReduction="20000"/>
          </a:bodyPr>
          <a:lstStyle/>
          <a:p>
            <a:pPr marL="342900" indent="-342900" algn="l">
              <a:buFontTx/>
              <a:buChar char="-"/>
            </a:pPr>
            <a:r>
              <a:rPr lang="nl-NL" sz="2000" b="1" dirty="0"/>
              <a:t>Objective: </a:t>
            </a:r>
          </a:p>
          <a:p>
            <a:pPr lvl="1" algn="l"/>
            <a:r>
              <a:rPr lang="en-GB" sz="1600" dirty="0"/>
              <a:t>Fostering the adoption of integrated approaches in risk and heritage management and strengthening disaster preparedness of culture and cultural heritage in our cities by transferring an existing UNESCO manual on </a:t>
            </a:r>
            <a:r>
              <a:rPr lang="en-US" sz="1600" dirty="0"/>
              <a:t>managing disaster and risk at UNESCO World Heritage Sites to the European level/ European cities</a:t>
            </a:r>
            <a:endParaRPr lang="en-GB" sz="1600" dirty="0"/>
          </a:p>
          <a:p>
            <a:pPr marL="800100" lvl="1" indent="-342900" algn="l">
              <a:buFontTx/>
              <a:buChar char="-"/>
            </a:pPr>
            <a:endParaRPr lang="nl-NL" sz="1600" b="1" dirty="0"/>
          </a:p>
          <a:p>
            <a:pPr marL="342900" indent="-342900" algn="l">
              <a:buFontTx/>
              <a:buChar char="-"/>
            </a:pPr>
            <a:r>
              <a:rPr lang="nl-NL" sz="2000" b="1" dirty="0"/>
              <a:t>Challenge tackled:</a:t>
            </a:r>
          </a:p>
          <a:p>
            <a:pPr marL="800100" lvl="1" indent="-342900" algn="l">
              <a:buFontTx/>
              <a:buChar char="-"/>
            </a:pPr>
            <a:r>
              <a:rPr lang="en-US" sz="1600" dirty="0">
                <a:solidFill>
                  <a:srgbClr val="006DC0"/>
                </a:solidFill>
              </a:rPr>
              <a:t>Lack of integrated approaches in the field of risk and heritage management at the local/ regional level</a:t>
            </a:r>
          </a:p>
          <a:p>
            <a:pPr marL="800100" lvl="1" indent="-342900" algn="l">
              <a:buFontTx/>
              <a:buChar char="-"/>
            </a:pPr>
            <a:r>
              <a:rPr lang="en-US" sz="1600" dirty="0">
                <a:solidFill>
                  <a:srgbClr val="006DC0"/>
                </a:solidFill>
              </a:rPr>
              <a:t>Lack of a common understanding and exchange of views in the field of heritage management, urban development, risk and catastrophe management as well as academia in Europe</a:t>
            </a:r>
          </a:p>
          <a:p>
            <a:pPr marL="800100" lvl="1" indent="-342900" algn="l">
              <a:buFontTx/>
              <a:buChar char="-"/>
            </a:pPr>
            <a:r>
              <a:rPr lang="en-US" sz="1600" dirty="0">
                <a:solidFill>
                  <a:srgbClr val="006DC0"/>
                </a:solidFill>
              </a:rPr>
              <a:t>Low priority of cultural heritage in risk management planning</a:t>
            </a:r>
          </a:p>
          <a:p>
            <a:pPr lvl="1" algn="l"/>
            <a:endParaRPr lang="nl-NL" sz="1600" b="1" dirty="0"/>
          </a:p>
          <a:p>
            <a:pPr marL="342900" indent="-342900" algn="l">
              <a:buFontTx/>
              <a:buChar char="-"/>
            </a:pPr>
            <a:r>
              <a:rPr lang="en-GB" sz="2000" b="1" dirty="0">
                <a:solidFill>
                  <a:srgbClr val="006DC0"/>
                </a:solidFill>
              </a:rPr>
              <a:t>Outputs and Activities: </a:t>
            </a:r>
            <a:endParaRPr lang="en-GB" sz="2000" dirty="0">
              <a:solidFill>
                <a:srgbClr val="006DC0"/>
              </a:solidFill>
            </a:endParaRPr>
          </a:p>
          <a:p>
            <a:pPr marL="800100" lvl="1" indent="-342900" algn="l">
              <a:buFontTx/>
              <a:buChar char="-"/>
            </a:pPr>
            <a:r>
              <a:rPr lang="en-US" sz="1600" dirty="0">
                <a:solidFill>
                  <a:srgbClr val="006DC0"/>
                </a:solidFill>
              </a:rPr>
              <a:t>The Action will bring various professionals from relevant sectors together in a workshop in order to discuss how to transfer the existing UNESCO manual to the European level/ European cities </a:t>
            </a:r>
          </a:p>
          <a:p>
            <a:pPr marL="800100" lvl="1" indent="-342900" algn="l">
              <a:buFontTx/>
              <a:buChar char="-"/>
            </a:pPr>
            <a:r>
              <a:rPr lang="en-US" sz="1600" dirty="0">
                <a:solidFill>
                  <a:srgbClr val="006DC0"/>
                </a:solidFill>
              </a:rPr>
              <a:t>The Experts will analyze which principles for an integrated approach in risk-heritage management in European cities can be derived and developed on the basis of the UNESCO Manual </a:t>
            </a:r>
          </a:p>
          <a:p>
            <a:pPr marL="800100" lvl="1" indent="-342900" algn="l">
              <a:buFontTx/>
              <a:buChar char="-"/>
            </a:pPr>
            <a:r>
              <a:rPr lang="en-US" sz="1600" dirty="0"/>
              <a:t>The guiding principles for an integrated approach in risk-heritage management as well as recommendations about how to adjust the general principles to specific local situations </a:t>
            </a:r>
            <a:r>
              <a:rPr lang="de-DE" sz="1600" dirty="0"/>
              <a:t>will </a:t>
            </a:r>
            <a:r>
              <a:rPr lang="de-DE" sz="1600" dirty="0" err="1"/>
              <a:t>be</a:t>
            </a:r>
            <a:r>
              <a:rPr lang="de-DE" sz="1600" dirty="0"/>
              <a:t> </a:t>
            </a:r>
            <a:r>
              <a:rPr lang="de-DE" sz="1600" dirty="0" err="1"/>
              <a:t>compiled</a:t>
            </a:r>
            <a:r>
              <a:rPr lang="en-US" sz="1600" dirty="0"/>
              <a:t> in a short publication </a:t>
            </a:r>
          </a:p>
          <a:p>
            <a:pPr marL="800100" lvl="1" indent="-342900" algn="l">
              <a:buFontTx/>
              <a:buChar char="-"/>
            </a:pPr>
            <a:endParaRPr lang="en-GB" sz="1600" dirty="0"/>
          </a:p>
          <a:p>
            <a:pPr marL="342900" indent="-342900" algn="l">
              <a:buFontTx/>
              <a:buChar char="-"/>
            </a:pPr>
            <a:r>
              <a:rPr lang="en-GB" sz="2000" b="1" dirty="0"/>
              <a:t>Potential Action Leader: </a:t>
            </a:r>
          </a:p>
          <a:p>
            <a:pPr marL="800100" lvl="1" indent="-342900" algn="l">
              <a:buFontTx/>
              <a:buChar char="-"/>
            </a:pPr>
            <a:r>
              <a:rPr lang="en-GB" sz="1600" dirty="0"/>
              <a:t>Germany</a:t>
            </a:r>
            <a:endParaRPr lang="en-GB" sz="2000" dirty="0"/>
          </a:p>
        </p:txBody>
      </p:sp>
    </p:spTree>
    <p:extLst>
      <p:ext uri="{BB962C8B-B14F-4D97-AF65-F5344CB8AC3E}">
        <p14:creationId xmlns:p14="http://schemas.microsoft.com/office/powerpoint/2010/main" val="1683134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54"/>
            <a:ext cx="7139136" cy="857250"/>
          </a:xfrm>
        </p:spPr>
        <p:txBody>
          <a:bodyPr>
            <a:normAutofit/>
          </a:bodyPr>
          <a:lstStyle/>
          <a:p>
            <a:r>
              <a:rPr lang="en-US" sz="2500" dirty="0"/>
              <a:t>Action 10: </a:t>
            </a:r>
            <a:r>
              <a:rPr lang="en-GB" sz="2500" dirty="0"/>
              <a:t>Observatory/Laboratory </a:t>
            </a:r>
            <a:endParaRPr lang="nl-NL" sz="25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259632" y="1131590"/>
            <a:ext cx="7704856" cy="4464495"/>
          </a:xfrm>
        </p:spPr>
        <p:txBody>
          <a:bodyPr>
            <a:normAutofit fontScale="70000" lnSpcReduction="20000"/>
          </a:bodyPr>
          <a:lstStyle/>
          <a:p>
            <a:pPr algn="l"/>
            <a:r>
              <a:rPr lang="nl-NL" sz="2000" b="1" dirty="0"/>
              <a:t>Objective: </a:t>
            </a:r>
          </a:p>
          <a:p>
            <a:pPr algn="just"/>
            <a:r>
              <a:rPr lang="en-GB" sz="2000" dirty="0"/>
              <a:t>The impact of climate change on cultural heritage is of a global awareness. Nevertheless concrete common measures were not even conceived yet. C/CH can also contribute to climate action and related social awareness and participation. The Green Deal fosters an ecological reconversion of urban areas, but there are no common understandings yet and there is the need to prevent loss of CH values in the process.</a:t>
            </a:r>
            <a:endParaRPr lang="en-GB" sz="1600" dirty="0"/>
          </a:p>
          <a:p>
            <a:pPr algn="l"/>
            <a:r>
              <a:rPr lang="nl-NL" sz="2000" b="1" dirty="0"/>
              <a:t>Challenge </a:t>
            </a:r>
            <a:r>
              <a:rPr lang="nl-NL" sz="2000" b="1" dirty="0" err="1"/>
              <a:t>tackled</a:t>
            </a:r>
            <a:r>
              <a:rPr lang="nl-NL" sz="2000" b="1" dirty="0"/>
              <a:t>:</a:t>
            </a:r>
          </a:p>
          <a:p>
            <a:pPr algn="just"/>
            <a:r>
              <a:rPr lang="en-GB" sz="2000" dirty="0"/>
              <a:t>Implementation of integrated climate adaption plans in the local planning context is a fragmented experience. Field research and analyses of national/European regulations on Cultural Heritage, Climate Change and Adaption Strategies, are needed in order to create a model for the climate action to benefit the local planning context with recommendations </a:t>
            </a:r>
            <a:r>
              <a:rPr lang="en" sz="2000" dirty="0"/>
              <a:t>on </a:t>
            </a:r>
            <a:r>
              <a:rPr lang="it-IT" sz="2000" dirty="0"/>
              <a:t>the use of EU funding and the</a:t>
            </a:r>
            <a:r>
              <a:rPr lang="en" sz="2000" dirty="0"/>
              <a:t> implement</a:t>
            </a:r>
            <a:r>
              <a:rPr lang="it-IT" sz="2000" dirty="0" err="1"/>
              <a:t>ation</a:t>
            </a:r>
            <a:r>
              <a:rPr lang="it-IT" sz="2000" dirty="0"/>
              <a:t> of </a:t>
            </a:r>
            <a:r>
              <a:rPr lang="en" sz="2000" dirty="0"/>
              <a:t>climate adaption plans</a:t>
            </a:r>
            <a:r>
              <a:rPr lang="it-IT" sz="2000" dirty="0"/>
              <a:t>.</a:t>
            </a:r>
            <a:r>
              <a:rPr lang="en" sz="2000" dirty="0"/>
              <a:t> </a:t>
            </a:r>
            <a:endParaRPr lang="en-GB" sz="2000" dirty="0"/>
          </a:p>
          <a:p>
            <a:pPr algn="l"/>
            <a:r>
              <a:rPr lang="en-GB" sz="2000" b="1" dirty="0"/>
              <a:t>Outputs and Activities: </a:t>
            </a:r>
          </a:p>
          <a:p>
            <a:pPr algn="just"/>
            <a:r>
              <a:rPr lang="en-GB" sz="2000" dirty="0"/>
              <a:t>Building upon previous experience (Climate Adaptation and Sustainable Land Use partnerships) and upon the multilevel, </a:t>
            </a:r>
            <a:r>
              <a:rPr lang="en-GB" sz="2000" dirty="0" err="1"/>
              <a:t>multistakeholder</a:t>
            </a:r>
            <a:r>
              <a:rPr lang="en-GB" sz="2000" dirty="0"/>
              <a:t> governance of the UAEU, the objective of this action is establishing an active observatory, a multilevel laboratory, to share visions and practices, needs and opportunities and start experimental actions on climate change, culture and cultural heritage. </a:t>
            </a:r>
          </a:p>
          <a:p>
            <a:pPr algn="just"/>
            <a:r>
              <a:rPr lang="en-GB" sz="2000" b="1" dirty="0"/>
              <a:t>Potential Action Leader</a:t>
            </a:r>
            <a:r>
              <a:rPr lang="en-GB" sz="2000" b="1" dirty="0">
                <a:solidFill>
                  <a:srgbClr val="FF6600"/>
                </a:solidFill>
              </a:rPr>
              <a:t>: </a:t>
            </a:r>
            <a:r>
              <a:rPr lang="en-GB" sz="2000" dirty="0"/>
              <a:t>IT (</a:t>
            </a:r>
            <a:r>
              <a:rPr lang="en-GB" sz="2000" dirty="0" err="1"/>
              <a:t>MiBACT</a:t>
            </a:r>
            <a:r>
              <a:rPr lang="en-GB" sz="2000" dirty="0"/>
              <a:t> with cities)</a:t>
            </a:r>
          </a:p>
        </p:txBody>
      </p:sp>
    </p:spTree>
    <p:extLst>
      <p:ext uri="{BB962C8B-B14F-4D97-AF65-F5344CB8AC3E}">
        <p14:creationId xmlns:p14="http://schemas.microsoft.com/office/powerpoint/2010/main" val="734661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05979"/>
            <a:ext cx="6048672" cy="857250"/>
          </a:xfrm>
        </p:spPr>
        <p:txBody>
          <a:bodyPr>
            <a:normAutofit/>
          </a:bodyPr>
          <a:lstStyle/>
          <a:p>
            <a:r>
              <a:rPr lang="en-US" sz="2500" dirty="0"/>
              <a:t>Action 11: Dissonant Heritage in regional tourism (4.H2)</a:t>
            </a:r>
            <a:endParaRPr lang="nl-NL" sz="25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1207245"/>
            <a:ext cx="7704856" cy="3740769"/>
          </a:xfrm>
        </p:spPr>
        <p:txBody>
          <a:bodyPr>
            <a:normAutofit fontScale="77500" lnSpcReduction="20000"/>
          </a:bodyPr>
          <a:lstStyle/>
          <a:p>
            <a:pPr marL="342900" indent="-342900" algn="l">
              <a:buFontTx/>
              <a:buChar char="-"/>
            </a:pPr>
            <a:r>
              <a:rPr lang="nl-NL" sz="2000" b="1" dirty="0"/>
              <a:t>Objective:</a:t>
            </a:r>
          </a:p>
          <a:p>
            <a:pPr marL="800100" lvl="1" indent="-342900" algn="l">
              <a:buFontTx/>
              <a:buChar char="-"/>
            </a:pPr>
            <a:r>
              <a:rPr lang="en-US" sz="1600" dirty="0"/>
              <a:t>This Action focuses on the often controversial historical heritage of the 20th century and how to strengthen the “Dissonant Heritage” by integrating it in regional tourism concepts</a:t>
            </a:r>
          </a:p>
          <a:p>
            <a:pPr marL="800100" lvl="1" indent="-342900" algn="l">
              <a:buFontTx/>
              <a:buChar char="-"/>
            </a:pPr>
            <a:endParaRPr lang="nl-NL" sz="1600" dirty="0"/>
          </a:p>
          <a:p>
            <a:pPr marL="342900" indent="-342900" algn="l">
              <a:buFontTx/>
              <a:buChar char="-"/>
            </a:pPr>
            <a:r>
              <a:rPr lang="nl-NL" sz="2000" b="1" dirty="0"/>
              <a:t>Challenge tackled:</a:t>
            </a:r>
          </a:p>
          <a:p>
            <a:pPr marL="800100" lvl="1" indent="-342900" algn="l">
              <a:buFontTx/>
              <a:buChar char="-"/>
            </a:pPr>
            <a:r>
              <a:rPr lang="en-GB" sz="1600" dirty="0"/>
              <a:t>The touristic development of places and objects of the “Dissonant Heritage" makes a fundamental contribution to cultural education and to the communication of history, which both nurture democracy building in Europe</a:t>
            </a:r>
          </a:p>
          <a:p>
            <a:pPr marL="800100" lvl="1" indent="-342900" algn="l">
              <a:buFontTx/>
              <a:buChar char="-"/>
            </a:pPr>
            <a:r>
              <a:rPr lang="nl-NL" sz="1600" dirty="0"/>
              <a:t>BUT the </a:t>
            </a:r>
            <a:r>
              <a:rPr lang="nl-NL" sz="1500" dirty="0"/>
              <a:t>dissonant heritage is often </a:t>
            </a:r>
            <a:r>
              <a:rPr lang="en-US" sz="1500" dirty="0"/>
              <a:t>neglected, threatened with demolition or not accessible via tourism infrastructure</a:t>
            </a:r>
            <a:r>
              <a:rPr lang="nl-NL" sz="1500" dirty="0"/>
              <a:t> </a:t>
            </a:r>
          </a:p>
          <a:p>
            <a:pPr marL="800100" lvl="1" indent="-342900" algn="l">
              <a:buFontTx/>
              <a:buChar char="-"/>
            </a:pPr>
            <a:endParaRPr lang="nl-NL" sz="1600" b="1" dirty="0"/>
          </a:p>
          <a:p>
            <a:pPr marL="342900" indent="-342900" algn="l">
              <a:buFontTx/>
              <a:buChar char="-"/>
            </a:pPr>
            <a:r>
              <a:rPr lang="en-GB" sz="2000" b="1" dirty="0"/>
              <a:t>Outputs and Activities: </a:t>
            </a:r>
            <a:endParaRPr lang="en-GB" sz="2000" dirty="0"/>
          </a:p>
          <a:p>
            <a:pPr marL="800100" lvl="1" indent="-342900" algn="l">
              <a:buFontTx/>
              <a:buChar char="-"/>
            </a:pPr>
            <a:r>
              <a:rPr lang="en-GB" sz="1600" dirty="0"/>
              <a:t>The Action aims to strengthen democracy building by tackling dissonant heritage as well as to mobilize the economic potential for tourist development and the marketing of unusual memorials and sights</a:t>
            </a:r>
          </a:p>
          <a:p>
            <a:pPr marL="800100" lvl="1" indent="-342900" algn="l">
              <a:buFontTx/>
              <a:buChar char="-"/>
            </a:pPr>
            <a:r>
              <a:rPr lang="en-GB" sz="1600" dirty="0"/>
              <a:t>The Action can include small and medium-sized towns as well as peripheral regions in the EU and their controversial heritage in the study and show their development potential</a:t>
            </a:r>
          </a:p>
          <a:p>
            <a:pPr marL="800100" lvl="1" indent="-342900" algn="l">
              <a:buFontTx/>
              <a:buChar char="-"/>
            </a:pPr>
            <a:endParaRPr lang="en-GB" sz="1600" b="1" dirty="0"/>
          </a:p>
          <a:p>
            <a:pPr marL="342900" indent="-342900" algn="l">
              <a:buFontTx/>
              <a:buChar char="-"/>
            </a:pPr>
            <a:r>
              <a:rPr lang="en-GB" sz="2000" b="1" dirty="0"/>
              <a:t>Potential Action Leader: </a:t>
            </a:r>
          </a:p>
          <a:p>
            <a:pPr marL="800100" lvl="1" indent="-342900" algn="l">
              <a:buFontTx/>
              <a:buChar char="-"/>
            </a:pPr>
            <a:r>
              <a:rPr lang="en-GB" sz="1600" dirty="0"/>
              <a:t>Germany</a:t>
            </a:r>
            <a:endParaRPr lang="en-GB" sz="2000" dirty="0"/>
          </a:p>
        </p:txBody>
      </p:sp>
    </p:spTree>
    <p:extLst>
      <p:ext uri="{BB962C8B-B14F-4D97-AF65-F5344CB8AC3E}">
        <p14:creationId xmlns:p14="http://schemas.microsoft.com/office/powerpoint/2010/main" val="326445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2608" y="915566"/>
            <a:ext cx="5831880" cy="1102519"/>
          </a:xfrm>
        </p:spPr>
        <p:txBody>
          <a:bodyPr>
            <a:normAutofit fontScale="90000"/>
          </a:bodyPr>
          <a:lstStyle/>
          <a:p>
            <a:r>
              <a:rPr lang="en-US" dirty="0"/>
              <a:t>Thank you for your attention!</a:t>
            </a:r>
            <a:endParaRPr lang="nl-NL" dirty="0"/>
          </a:p>
        </p:txBody>
      </p:sp>
      <p:sp>
        <p:nvSpPr>
          <p:cNvPr id="5" name="Subtitle 4">
            <a:extLst>
              <a:ext uri="{FF2B5EF4-FFF2-40B4-BE49-F238E27FC236}">
                <a16:creationId xmlns:a16="http://schemas.microsoft.com/office/drawing/2014/main" xmlns="" id="{928B6B68-1C55-4C1D-97B3-A7CE61A0B4A8}"/>
              </a:ext>
            </a:extLst>
          </p:cNvPr>
          <p:cNvSpPr>
            <a:spLocks noGrp="1"/>
          </p:cNvSpPr>
          <p:nvPr>
            <p:ph type="subTitle" idx="1"/>
          </p:nvPr>
        </p:nvSpPr>
        <p:spPr>
          <a:xfrm>
            <a:off x="3635896" y="2283718"/>
            <a:ext cx="5328592" cy="2448272"/>
          </a:xfrm>
        </p:spPr>
        <p:txBody>
          <a:bodyPr>
            <a:normAutofit/>
          </a:bodyPr>
          <a:lstStyle/>
          <a:p>
            <a:r>
              <a:rPr lang="en-GB" dirty="0">
                <a:solidFill>
                  <a:schemeClr val="tx1"/>
                </a:solidFill>
              </a:rPr>
              <a:t>If you have any questions, please write your </a:t>
            </a:r>
            <a:r>
              <a:rPr lang="en-GB" b="1" dirty="0">
                <a:solidFill>
                  <a:schemeClr val="tx1"/>
                </a:solidFill>
              </a:rPr>
              <a:t>name</a:t>
            </a:r>
            <a:r>
              <a:rPr lang="en-GB" dirty="0">
                <a:solidFill>
                  <a:schemeClr val="tx1"/>
                </a:solidFill>
              </a:rPr>
              <a:t> and </a:t>
            </a:r>
            <a:r>
              <a:rPr lang="en-GB" b="1" dirty="0">
                <a:solidFill>
                  <a:schemeClr val="tx1"/>
                </a:solidFill>
              </a:rPr>
              <a:t>organisation</a:t>
            </a:r>
            <a:r>
              <a:rPr lang="en-GB" dirty="0">
                <a:solidFill>
                  <a:schemeClr val="tx1"/>
                </a:solidFill>
              </a:rPr>
              <a:t> in the chat box (send to: all participants).</a:t>
            </a:r>
          </a:p>
          <a:p>
            <a:endParaRPr lang="en-GB" dirty="0">
              <a:solidFill>
                <a:schemeClr val="tx1"/>
              </a:solidFill>
            </a:endParaRPr>
          </a:p>
          <a:p>
            <a:endParaRPr lang="en-GB" dirty="0">
              <a:solidFill>
                <a:schemeClr val="tx1"/>
              </a:solidFill>
            </a:endParaRPr>
          </a:p>
          <a:p>
            <a:r>
              <a:rPr lang="en-GB" dirty="0">
                <a:solidFill>
                  <a:sysClr val="windowText" lastClr="000000"/>
                </a:solidFill>
              </a:rPr>
              <a:t>We will then give you the floor to share your views (depending on the time available). </a:t>
            </a:r>
          </a:p>
          <a:p>
            <a:endParaRPr lang="en-GB" dirty="0">
              <a:solidFill>
                <a:schemeClr val="tx1"/>
              </a:solidFill>
            </a:endParaRPr>
          </a:p>
          <a:p>
            <a:endParaRPr lang="en-GB" dirty="0">
              <a:solidFill>
                <a:schemeClr val="tx1"/>
              </a:solidFill>
            </a:endParaRPr>
          </a:p>
        </p:txBody>
      </p:sp>
      <p:sp>
        <p:nvSpPr>
          <p:cNvPr id="7" name="Arrow: Right 6">
            <a:extLst>
              <a:ext uri="{FF2B5EF4-FFF2-40B4-BE49-F238E27FC236}">
                <a16:creationId xmlns:a16="http://schemas.microsoft.com/office/drawing/2014/main" xmlns="" id="{680364AE-C208-4DB7-903C-2D7A807DB42A}"/>
              </a:ext>
            </a:extLst>
          </p:cNvPr>
          <p:cNvSpPr/>
          <p:nvPr/>
        </p:nvSpPr>
        <p:spPr>
          <a:xfrm>
            <a:off x="6156176" y="3435846"/>
            <a:ext cx="2736304" cy="517677"/>
          </a:xfrm>
          <a:prstGeom prst="rightArrow">
            <a:avLst>
              <a:gd name="adj1" fmla="val 39372"/>
              <a:gd name="adj2" fmla="val 50000"/>
            </a:avLst>
          </a:prstGeom>
          <a:solidFill>
            <a:srgbClr val="F1592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FF0000"/>
              </a:highlight>
            </a:endParaRPr>
          </a:p>
        </p:txBody>
      </p:sp>
    </p:spTree>
    <p:extLst>
      <p:ext uri="{BB962C8B-B14F-4D97-AF65-F5344CB8AC3E}">
        <p14:creationId xmlns:p14="http://schemas.microsoft.com/office/powerpoint/2010/main" val="1823303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600" dirty="0"/>
              <a:t>Working Group 5:</a:t>
            </a:r>
            <a:br>
              <a:rPr lang="en-GB" sz="3600" dirty="0"/>
            </a:br>
            <a:r>
              <a:rPr lang="en-US" sz="3600" dirty="0"/>
              <a:t>Cultural Services and Culture for Inclusive Cities </a:t>
            </a:r>
            <a:r>
              <a:rPr lang="en-GB" sz="3600" dirty="0"/>
              <a:t> </a:t>
            </a:r>
            <a:r>
              <a:rPr lang="en-GB" sz="3000" dirty="0"/>
              <a:t/>
            </a:r>
            <a:br>
              <a:rPr lang="en-GB" sz="3000" dirty="0"/>
            </a:br>
            <a:endParaRPr lang="nl-NL" sz="3000" dirty="0"/>
          </a:p>
        </p:txBody>
      </p:sp>
      <p:sp>
        <p:nvSpPr>
          <p:cNvPr id="3" name="Subtitle 2"/>
          <p:cNvSpPr>
            <a:spLocks noGrp="1"/>
          </p:cNvSpPr>
          <p:nvPr>
            <p:ph type="subTitle" idx="1"/>
          </p:nvPr>
        </p:nvSpPr>
        <p:spPr>
          <a:xfrm>
            <a:off x="2915816" y="3633564"/>
            <a:ext cx="6048672" cy="1314450"/>
          </a:xfrm>
        </p:spPr>
        <p:txBody>
          <a:bodyPr>
            <a:normAutofit lnSpcReduction="10000"/>
          </a:bodyPr>
          <a:lstStyle/>
          <a:p>
            <a:r>
              <a:rPr lang="nl-NL" dirty="0"/>
              <a:t>Julie Hervé | Eurocities</a:t>
            </a:r>
          </a:p>
          <a:p>
            <a:r>
              <a:rPr lang="nl-NL" dirty="0"/>
              <a:t>Reiner Schmock-Bathe, Daniel Deppe | City of Berlin, Senate Department for Culture and Europe</a:t>
            </a:r>
          </a:p>
          <a:p>
            <a:r>
              <a:rPr lang="nl-NL" dirty="0"/>
              <a:t>Christian Perazzone | Canary Islands</a:t>
            </a:r>
          </a:p>
        </p:txBody>
      </p:sp>
    </p:spTree>
    <p:extLst>
      <p:ext uri="{BB962C8B-B14F-4D97-AF65-F5344CB8AC3E}">
        <p14:creationId xmlns:p14="http://schemas.microsoft.com/office/powerpoint/2010/main" val="1199666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8628"/>
            <a:ext cx="5987008" cy="709587"/>
          </a:xfrm>
        </p:spPr>
        <p:txBody>
          <a:bodyPr>
            <a:normAutofit fontScale="90000"/>
          </a:bodyPr>
          <a:lstStyle/>
          <a:p>
            <a:r>
              <a:rPr lang="en-GB" sz="2000" dirty="0"/>
              <a:t>Action 12: Identification of cities’ research needs on cultural services and culture for social inclusion</a:t>
            </a:r>
            <a:r>
              <a:rPr lang="en-US" sz="2000" dirty="0"/>
              <a:t> (</a:t>
            </a:r>
            <a:r>
              <a:rPr lang="en-US" sz="2000" i="1" dirty="0"/>
              <a:t>5.1)</a:t>
            </a:r>
            <a:endParaRPr lang="nl-NL" sz="20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1275606"/>
            <a:ext cx="7704856" cy="3394472"/>
          </a:xfrm>
        </p:spPr>
        <p:txBody>
          <a:bodyPr>
            <a:normAutofit fontScale="70000" lnSpcReduction="20000"/>
          </a:bodyPr>
          <a:lstStyle/>
          <a:p>
            <a:pPr marL="342900" indent="-342900" algn="l">
              <a:buFontTx/>
              <a:buChar char="-"/>
            </a:pPr>
            <a:r>
              <a:rPr lang="nl-NL" sz="2000" b="1" dirty="0"/>
              <a:t>Objective(s): </a:t>
            </a:r>
            <a:r>
              <a:rPr lang="en-GB" sz="2000" dirty="0"/>
              <a:t> identifying cities’ specific research needs. This would be helpful to better plan future EU calls for proposals on research, and to guarantee that results of these research projects are used at local level to improve local cultural policies. Such research projects would usefully be conducted by universities in cooperation with cities and local stakeholders.</a:t>
            </a:r>
            <a:endParaRPr lang="nl-NL" sz="2000" dirty="0"/>
          </a:p>
          <a:p>
            <a:pPr algn="l"/>
            <a:endParaRPr lang="nl-NL" sz="2000" dirty="0"/>
          </a:p>
          <a:p>
            <a:pPr marL="342900" indent="-342900" algn="l">
              <a:buFontTx/>
              <a:buChar char="-"/>
            </a:pPr>
            <a:r>
              <a:rPr lang="nl-NL" sz="2000" b="1" dirty="0"/>
              <a:t>Challenge tackled: </a:t>
            </a:r>
            <a:r>
              <a:rPr lang="nl-NL" sz="2000" dirty="0"/>
              <a:t>Better Knowledge</a:t>
            </a:r>
          </a:p>
          <a:p>
            <a:pPr algn="l"/>
            <a:endParaRPr lang="nl-NL" sz="2000" b="1" dirty="0"/>
          </a:p>
          <a:p>
            <a:pPr marL="342900" indent="-342900" algn="l">
              <a:buFontTx/>
              <a:buChar char="-"/>
            </a:pPr>
            <a:r>
              <a:rPr lang="en-GB" sz="2000" b="1" dirty="0"/>
              <a:t>Output(s): </a:t>
            </a:r>
            <a:r>
              <a:rPr lang="en-GB" sz="2000" dirty="0"/>
              <a:t>a list of  specific research topics that cultural leaders from city administrations would find useful to increase their knowledge on. They would use this knowledge to develop their local cultural policies and programmes. This list will be very useful when the EC will prepare future calls for proposals for research programmes, as it will guarantee that the researches that will be financed at EU level will inform local policy making. </a:t>
            </a:r>
            <a:r>
              <a:rPr lang="en-GB" sz="2000" b="1" dirty="0"/>
              <a:t/>
            </a:r>
            <a:br>
              <a:rPr lang="en-GB" sz="2000" b="1" dirty="0"/>
            </a:br>
            <a:endParaRPr lang="en-GB" sz="2000" b="1" dirty="0"/>
          </a:p>
          <a:p>
            <a:pPr marL="342900" indent="-342900" algn="l">
              <a:buFontTx/>
              <a:buChar char="-"/>
            </a:pPr>
            <a:r>
              <a:rPr lang="en-GB" sz="2000" b="1" dirty="0"/>
              <a:t>Potential Action Leader: </a:t>
            </a:r>
            <a:r>
              <a:rPr lang="en-GB" sz="2000" dirty="0"/>
              <a:t>EUROCITIES, supported by Espoo and Berlin</a:t>
            </a:r>
            <a:r>
              <a:rPr lang="en-GB" sz="2400" b="1" dirty="0"/>
              <a:t/>
            </a:r>
            <a:br>
              <a:rPr lang="en-GB" sz="2400" b="1" dirty="0"/>
            </a:br>
            <a:endParaRPr lang="en-GB" sz="2400" b="1" dirty="0"/>
          </a:p>
        </p:txBody>
      </p:sp>
    </p:spTree>
    <p:extLst>
      <p:ext uri="{BB962C8B-B14F-4D97-AF65-F5344CB8AC3E}">
        <p14:creationId xmlns:p14="http://schemas.microsoft.com/office/powerpoint/2010/main" val="642051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1470"/>
            <a:ext cx="5616624" cy="997619"/>
          </a:xfrm>
        </p:spPr>
        <p:txBody>
          <a:bodyPr>
            <a:normAutofit/>
          </a:bodyPr>
          <a:lstStyle/>
          <a:p>
            <a:r>
              <a:rPr lang="en-GB" sz="1600" dirty="0"/>
              <a:t>Action 13: Peer learning activities for city representatives to learn from each other’s on cultural services fostering social inclusion</a:t>
            </a:r>
            <a:r>
              <a:rPr lang="en-US" sz="1600" dirty="0"/>
              <a:t> (</a:t>
            </a:r>
            <a:r>
              <a:rPr lang="en-US" sz="1600" i="1" dirty="0"/>
              <a:t>5.2)</a:t>
            </a:r>
            <a:endParaRPr lang="nl-NL" sz="16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971600" y="1275606"/>
            <a:ext cx="7848872" cy="3816424"/>
          </a:xfrm>
        </p:spPr>
        <p:txBody>
          <a:bodyPr>
            <a:normAutofit fontScale="92500" lnSpcReduction="20000"/>
          </a:bodyPr>
          <a:lstStyle/>
          <a:p>
            <a:pPr marL="342900" indent="-342900" algn="l">
              <a:buFontTx/>
              <a:buChar char="-"/>
            </a:pPr>
            <a:r>
              <a:rPr lang="nl-NL" sz="1500" b="1" dirty="0"/>
              <a:t>Objective(s): </a:t>
            </a:r>
          </a:p>
          <a:p>
            <a:pPr marL="342900" indent="-342900" algn="l">
              <a:buFontTx/>
              <a:buChar char="-"/>
            </a:pPr>
            <a:r>
              <a:rPr lang="nl-NL" sz="1400" dirty="0"/>
              <a:t>Develop a methodology that all cities can use in order to learn from other cities. We </a:t>
            </a:r>
            <a:r>
              <a:rPr lang="nl-NL" sz="1400" dirty="0" err="1"/>
              <a:t>propose</a:t>
            </a:r>
            <a:r>
              <a:rPr lang="nl-NL" sz="1400" dirty="0"/>
              <a:t> a focus on culture &amp; </a:t>
            </a:r>
            <a:r>
              <a:rPr lang="nl-NL" sz="1400" dirty="0" err="1"/>
              <a:t>social</a:t>
            </a:r>
            <a:r>
              <a:rPr lang="nl-NL" sz="1400" dirty="0"/>
              <a:t> </a:t>
            </a:r>
            <a:r>
              <a:rPr lang="nl-NL" sz="1400" dirty="0" err="1"/>
              <a:t>inclusion</a:t>
            </a:r>
            <a:r>
              <a:rPr lang="nl-NL" sz="1400" dirty="0"/>
              <a:t>, but </a:t>
            </a:r>
            <a:r>
              <a:rPr lang="nl-NL" sz="1400" dirty="0" err="1"/>
              <a:t>the</a:t>
            </a:r>
            <a:r>
              <a:rPr lang="nl-NL" sz="1400" dirty="0"/>
              <a:t> </a:t>
            </a:r>
            <a:r>
              <a:rPr lang="nl-NL" sz="1400" dirty="0" err="1"/>
              <a:t>outcome</a:t>
            </a:r>
            <a:r>
              <a:rPr lang="nl-NL" sz="1400" dirty="0"/>
              <a:t> of </a:t>
            </a:r>
            <a:r>
              <a:rPr lang="nl-NL" sz="1400" dirty="0" err="1"/>
              <a:t>this</a:t>
            </a:r>
            <a:r>
              <a:rPr lang="nl-NL" sz="1400" dirty="0"/>
              <a:t> </a:t>
            </a:r>
            <a:r>
              <a:rPr lang="nl-NL" sz="1400" dirty="0" err="1"/>
              <a:t>proposed</a:t>
            </a:r>
            <a:r>
              <a:rPr lang="nl-NL" sz="1400" dirty="0"/>
              <a:t> action </a:t>
            </a:r>
            <a:r>
              <a:rPr lang="nl-NL" sz="1400" dirty="0" err="1"/>
              <a:t>can</a:t>
            </a:r>
            <a:r>
              <a:rPr lang="nl-NL" sz="1400" dirty="0"/>
              <a:t> </a:t>
            </a:r>
            <a:r>
              <a:rPr lang="nl-NL" sz="1400" dirty="0" err="1"/>
              <a:t>be</a:t>
            </a:r>
            <a:r>
              <a:rPr lang="nl-NL" sz="1400" dirty="0"/>
              <a:t> </a:t>
            </a:r>
            <a:r>
              <a:rPr lang="nl-NL" sz="1400" dirty="0" err="1"/>
              <a:t>used</a:t>
            </a:r>
            <a:r>
              <a:rPr lang="nl-NL" sz="1400" dirty="0"/>
              <a:t> on </a:t>
            </a:r>
            <a:r>
              <a:rPr lang="nl-NL" sz="1400" dirty="0" err="1"/>
              <a:t>all</a:t>
            </a:r>
            <a:r>
              <a:rPr lang="nl-NL" sz="1400" dirty="0"/>
              <a:t> topics. The </a:t>
            </a:r>
            <a:r>
              <a:rPr lang="nl-NL" sz="1400" dirty="0" err="1"/>
              <a:t>aim</a:t>
            </a:r>
            <a:r>
              <a:rPr lang="nl-NL" sz="1400" dirty="0"/>
              <a:t> is </a:t>
            </a:r>
            <a:r>
              <a:rPr lang="nl-NL" sz="1400" dirty="0" err="1"/>
              <a:t>to</a:t>
            </a:r>
            <a:r>
              <a:rPr lang="nl-NL" sz="1400" dirty="0"/>
              <a:t> share </a:t>
            </a:r>
            <a:r>
              <a:rPr lang="nl-NL" sz="1400" dirty="0" err="1"/>
              <a:t>knowledge</a:t>
            </a:r>
            <a:r>
              <a:rPr lang="nl-NL" sz="1400" dirty="0"/>
              <a:t> </a:t>
            </a:r>
            <a:r>
              <a:rPr lang="nl-NL" sz="1400" dirty="0" err="1"/>
              <a:t>among</a:t>
            </a:r>
            <a:r>
              <a:rPr lang="nl-NL" sz="1400" dirty="0"/>
              <a:t> cities. </a:t>
            </a:r>
          </a:p>
          <a:p>
            <a:pPr marL="342900" indent="-342900" algn="l">
              <a:buFontTx/>
              <a:buChar char="-"/>
            </a:pPr>
            <a:r>
              <a:rPr lang="nl-NL" sz="1400" dirty="0"/>
              <a:t>T</a:t>
            </a:r>
            <a:r>
              <a:rPr lang="en-GB" sz="1400" dirty="0" err="1"/>
              <a:t>opics</a:t>
            </a:r>
            <a:r>
              <a:rPr lang="en-GB" sz="1400" dirty="0"/>
              <a:t> that could be covered (to be decided with members of the partnership): Developing long term local strategies for culture. Developing long term local strategies for culture; Improving participation to cultural activities; Developing new partnerships at local level within the culture sector and with other sectors; Developing new forms of public support to local cultural actors, including non-financial support (production of new support services)</a:t>
            </a:r>
          </a:p>
          <a:p>
            <a:pPr algn="l"/>
            <a:endParaRPr lang="nl-NL" sz="1400" dirty="0"/>
          </a:p>
          <a:p>
            <a:pPr marL="342900" indent="-342900" algn="l">
              <a:buFontTx/>
              <a:buChar char="-"/>
            </a:pPr>
            <a:r>
              <a:rPr lang="nl-NL" sz="1500" b="1" dirty="0"/>
              <a:t>Challenge tackled: </a:t>
            </a:r>
            <a:r>
              <a:rPr lang="nl-NL" sz="1400" dirty="0"/>
              <a:t>Better Knowledge</a:t>
            </a:r>
          </a:p>
          <a:p>
            <a:pPr algn="l"/>
            <a:endParaRPr lang="nl-NL" sz="1400" b="1" dirty="0"/>
          </a:p>
          <a:p>
            <a:pPr marL="342900" indent="-342900" algn="l">
              <a:buFontTx/>
              <a:buChar char="-"/>
            </a:pPr>
            <a:r>
              <a:rPr lang="en-GB" sz="1500" b="1" dirty="0"/>
              <a:t>Output(s): </a:t>
            </a:r>
            <a:r>
              <a:rPr lang="en-GB" sz="1400" dirty="0"/>
              <a:t>The outcome will be twofold: 1) a methodology for peer-learning activities and visits between cities. In particular, we will take into account the need to develop online methodologies that do not require onsite visits (lesson from the lockdown period). 2) we will arrange a peer learning visit (online or onsite) on one  topic (to be agreed with partnership members, ideally linked to culture &amp; social inclusion) to test the methodology developed in 1) </a:t>
            </a:r>
            <a:br>
              <a:rPr lang="en-GB" sz="1400" dirty="0"/>
            </a:br>
            <a:endParaRPr lang="en-GB" sz="1400" dirty="0"/>
          </a:p>
          <a:p>
            <a:pPr marL="342900" indent="-342900" algn="l">
              <a:buFontTx/>
              <a:buChar char="-"/>
            </a:pPr>
            <a:r>
              <a:rPr lang="en-GB" sz="1500" b="1" dirty="0"/>
              <a:t>Potential Action Leader: </a:t>
            </a:r>
            <a:r>
              <a:rPr lang="en-GB" sz="1400" dirty="0"/>
              <a:t>EUROCITIES &amp; URBACT, supported by Espoo and Berlin</a:t>
            </a:r>
            <a:r>
              <a:rPr lang="en-GB" sz="700" b="1" dirty="0"/>
              <a:t/>
            </a:r>
            <a:br>
              <a:rPr lang="en-GB" sz="700" b="1" dirty="0"/>
            </a:br>
            <a:endParaRPr lang="en-GB" sz="700" b="1" dirty="0"/>
          </a:p>
        </p:txBody>
      </p:sp>
    </p:spTree>
    <p:extLst>
      <p:ext uri="{BB962C8B-B14F-4D97-AF65-F5344CB8AC3E}">
        <p14:creationId xmlns:p14="http://schemas.microsoft.com/office/powerpoint/2010/main" val="2788984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05979"/>
            <a:ext cx="6057822" cy="857250"/>
          </a:xfrm>
        </p:spPr>
        <p:txBody>
          <a:bodyPr>
            <a:normAutofit fontScale="90000"/>
          </a:bodyPr>
          <a:lstStyle/>
          <a:p>
            <a:r>
              <a:rPr lang="en-US" sz="2500" dirty="0"/>
              <a:t>Action 14: </a:t>
            </a:r>
            <a:r>
              <a:rPr lang="en-GB" sz="2500" dirty="0"/>
              <a:t>Raise awareness for public libraries on a European and National Level </a:t>
            </a:r>
            <a:endParaRPr lang="nl-NL" sz="25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1224693"/>
            <a:ext cx="7920880" cy="3740769"/>
          </a:xfrm>
        </p:spPr>
        <p:txBody>
          <a:bodyPr>
            <a:normAutofit lnSpcReduction="10000"/>
          </a:bodyPr>
          <a:lstStyle/>
          <a:p>
            <a:pPr marL="342900" indent="-342900" algn="l">
              <a:buFontTx/>
              <a:buChar char="-"/>
            </a:pPr>
            <a:r>
              <a:rPr lang="nl-NL" sz="1400" b="1" dirty="0"/>
              <a:t>Objective: </a:t>
            </a:r>
          </a:p>
          <a:p>
            <a:pPr marL="800100" lvl="1" indent="-342900" algn="l">
              <a:buFontTx/>
              <a:buChar char="-"/>
            </a:pPr>
            <a:r>
              <a:rPr lang="en-GB" sz="1050" dirty="0"/>
              <a:t>Raise awareness for public libraries and their new tasks on a European and National Level </a:t>
            </a:r>
          </a:p>
          <a:p>
            <a:pPr lvl="1" algn="l"/>
            <a:endParaRPr lang="nl-NL" sz="1050" b="1" dirty="0"/>
          </a:p>
          <a:p>
            <a:pPr marL="342900" indent="-342900" algn="l">
              <a:buFontTx/>
              <a:buChar char="-"/>
            </a:pPr>
            <a:r>
              <a:rPr lang="nl-NL" sz="1400" b="1" dirty="0"/>
              <a:t>Challenge tackled:</a:t>
            </a:r>
          </a:p>
          <a:p>
            <a:pPr marL="800100" lvl="1" indent="-342900" algn="l">
              <a:buFontTx/>
              <a:buChar char="-"/>
            </a:pPr>
            <a:r>
              <a:rPr lang="en-GB" sz="1050" dirty="0"/>
              <a:t>weak recognition of public libraries and their importance for digital and social participation and community empowerment in the digital information and knowledge society </a:t>
            </a:r>
          </a:p>
          <a:p>
            <a:pPr marL="800100" lvl="1" indent="-342900" algn="l">
              <a:buFontTx/>
              <a:buChar char="-"/>
            </a:pPr>
            <a:r>
              <a:rPr lang="en-GB" sz="1050" dirty="0"/>
              <a:t>challenges on the way of public libraries to become a "great good place" (words of Ray Oldenburg) </a:t>
            </a:r>
          </a:p>
          <a:p>
            <a:pPr marL="800100" lvl="1" indent="-342900" algn="l">
              <a:buFontTx/>
              <a:buChar char="-"/>
            </a:pPr>
            <a:r>
              <a:rPr lang="en-GB" sz="1050" dirty="0"/>
              <a:t>weak recognition of public library online services </a:t>
            </a:r>
          </a:p>
          <a:p>
            <a:pPr lvl="1" algn="l"/>
            <a:endParaRPr lang="nl-NL" sz="1050" b="1" dirty="0"/>
          </a:p>
          <a:p>
            <a:pPr marL="342900" indent="-342900" algn="l">
              <a:buFontTx/>
              <a:buChar char="-"/>
            </a:pPr>
            <a:r>
              <a:rPr lang="en-GB" sz="1400" b="1" dirty="0"/>
              <a:t>Outputs and Activities: </a:t>
            </a:r>
            <a:endParaRPr lang="en-GB" sz="1400" dirty="0"/>
          </a:p>
          <a:p>
            <a:pPr marL="800100" lvl="1" indent="-342900" algn="l">
              <a:buFontTx/>
              <a:buChar char="-"/>
            </a:pPr>
            <a:r>
              <a:rPr lang="en-GB" sz="1050" dirty="0"/>
              <a:t>document analysis </a:t>
            </a:r>
            <a:r>
              <a:rPr lang="en-GB" sz="1050" dirty="0">
                <a:sym typeface="Wingdings" panose="05000000000000000000" pitchFamily="2" charset="2"/>
              </a:rPr>
              <a:t> overview of missed opportunities about library potentials concerning urban development and social cohesion</a:t>
            </a:r>
            <a:endParaRPr lang="en-GB" sz="1050" dirty="0"/>
          </a:p>
          <a:p>
            <a:pPr marL="800100" lvl="1" indent="-342900" algn="l">
              <a:buFontTx/>
              <a:buChar char="-"/>
            </a:pPr>
            <a:r>
              <a:rPr lang="en-GB" sz="1050" dirty="0"/>
              <a:t>survey and analysis of financial funding for change processes in public libraries </a:t>
            </a:r>
            <a:r>
              <a:rPr lang="en-GB" sz="1050" dirty="0">
                <a:sym typeface="Wingdings" panose="05000000000000000000" pitchFamily="2" charset="2"/>
              </a:rPr>
              <a:t> knowledge about financial sources and opportunities for libraries to modernize and innovate</a:t>
            </a:r>
            <a:endParaRPr lang="en-GB" sz="1050" dirty="0"/>
          </a:p>
          <a:p>
            <a:pPr marL="800100" lvl="1" indent="-342900" algn="l">
              <a:buFontTx/>
              <a:buChar char="-"/>
            </a:pPr>
            <a:r>
              <a:rPr lang="en-GB" sz="1050" dirty="0"/>
              <a:t>web/community page on modern libraries as “third places” </a:t>
            </a:r>
            <a:r>
              <a:rPr lang="en-GB" sz="1050" dirty="0">
                <a:sym typeface="Wingdings" panose="05000000000000000000" pitchFamily="2" charset="2"/>
              </a:rPr>
              <a:t> Collection of visible best practice examples to use for lobbying and inspiration on national and EU-level</a:t>
            </a:r>
          </a:p>
          <a:p>
            <a:pPr marL="800100" lvl="1" indent="-342900" algn="l">
              <a:buFontTx/>
              <a:buChar char="-"/>
            </a:pPr>
            <a:endParaRPr lang="en-GB" sz="1050" b="1" dirty="0"/>
          </a:p>
          <a:p>
            <a:pPr marL="342900" indent="-342900" algn="l">
              <a:buFontTx/>
              <a:buChar char="-"/>
            </a:pPr>
            <a:r>
              <a:rPr lang="en-GB" sz="1400" b="1" dirty="0"/>
              <a:t>Potential Action Leader: </a:t>
            </a:r>
            <a:endParaRPr lang="en-GB" sz="1400" dirty="0"/>
          </a:p>
          <a:p>
            <a:pPr marL="800100" lvl="1" indent="-342900" algn="l">
              <a:buFontTx/>
              <a:buChar char="-"/>
            </a:pPr>
            <a:r>
              <a:rPr lang="en-GB" sz="1050" dirty="0"/>
              <a:t>City of Berlin, Senate Department for Culture and Europe</a:t>
            </a:r>
            <a:endParaRPr lang="en-GB" sz="1200" b="1" dirty="0"/>
          </a:p>
        </p:txBody>
      </p:sp>
    </p:spTree>
    <p:extLst>
      <p:ext uri="{BB962C8B-B14F-4D97-AF65-F5344CB8AC3E}">
        <p14:creationId xmlns:p14="http://schemas.microsoft.com/office/powerpoint/2010/main" val="223540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89" y="267494"/>
            <a:ext cx="6057822" cy="857250"/>
          </a:xfrm>
        </p:spPr>
        <p:txBody>
          <a:bodyPr>
            <a:normAutofit fontScale="90000"/>
          </a:bodyPr>
          <a:lstStyle/>
          <a:p>
            <a:r>
              <a:rPr lang="en-US" sz="2500" dirty="0"/>
              <a:t>Action 15: </a:t>
            </a:r>
            <a:r>
              <a:rPr lang="en-GB" sz="2800" spc="-1" dirty="0">
                <a:latin typeface="Arial"/>
              </a:rPr>
              <a:t>Citizen Engagement on Risk and Cultural Heritage (4.H1</a:t>
            </a:r>
            <a:r>
              <a:rPr lang="en-GB" sz="2800" i="1" spc="-1" dirty="0">
                <a:latin typeface="Arial"/>
              </a:rPr>
              <a:t>)</a:t>
            </a:r>
            <a:r>
              <a:rPr lang="en-GB" sz="2800" b="0" spc="-1" dirty="0">
                <a:solidFill>
                  <a:srgbClr val="000000"/>
                </a:solidFill>
                <a:latin typeface="Calibri"/>
              </a:rPr>
              <a:t/>
            </a:r>
            <a:br>
              <a:rPr lang="en-GB" sz="2800" b="0" spc="-1" dirty="0">
                <a:solidFill>
                  <a:srgbClr val="000000"/>
                </a:solidFill>
                <a:latin typeface="Calibri"/>
              </a:rPr>
            </a:br>
            <a:endParaRPr lang="nl-NL" sz="2500"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1224693"/>
            <a:ext cx="7920880" cy="3740769"/>
          </a:xfrm>
        </p:spPr>
        <p:txBody>
          <a:bodyPr>
            <a:normAutofit/>
          </a:bodyPr>
          <a:lstStyle/>
          <a:p>
            <a:pPr marL="342900" indent="-342900" algn="l">
              <a:buFontTx/>
              <a:buChar char="-"/>
            </a:pPr>
            <a:r>
              <a:rPr lang="nl-NL" sz="1400" b="1" dirty="0"/>
              <a:t>Objective: </a:t>
            </a:r>
          </a:p>
          <a:p>
            <a:pPr lvl="1" algn="l"/>
            <a:r>
              <a:rPr lang="nl-NL" sz="1400" spc="-1" dirty="0">
                <a:latin typeface="Arial"/>
                <a:ea typeface="Microsoft YaHei"/>
              </a:rPr>
              <a:t>Identification of the real needs in cultural services and cultural heritage of the citizen based on a specific and participatory work with population in situations of social, cultural, educational and health exclusion.</a:t>
            </a:r>
            <a:endParaRPr lang="nl-NL" sz="1400" spc="-1" dirty="0">
              <a:solidFill>
                <a:srgbClr val="FFFFFF"/>
              </a:solidFill>
              <a:latin typeface="Arial"/>
            </a:endParaRPr>
          </a:p>
          <a:p>
            <a:pPr lvl="1" algn="l"/>
            <a:endParaRPr lang="nl-NL" sz="1050" b="1" dirty="0"/>
          </a:p>
          <a:p>
            <a:pPr marL="342900" indent="-342900" algn="l">
              <a:buFontTx/>
              <a:buChar char="-"/>
            </a:pPr>
            <a:r>
              <a:rPr lang="nl-NL" sz="1400" b="1" dirty="0"/>
              <a:t>Challenge tackled: </a:t>
            </a:r>
            <a:r>
              <a:rPr lang="en-GB" sz="1400" dirty="0"/>
              <a:t>Better knowledge for better funding</a:t>
            </a:r>
          </a:p>
          <a:p>
            <a:pPr lvl="1" algn="l"/>
            <a:endParaRPr lang="nl-NL" sz="1050" b="1" dirty="0"/>
          </a:p>
          <a:p>
            <a:pPr marL="342900" indent="-342900" algn="l">
              <a:buFontTx/>
              <a:buChar char="-"/>
            </a:pPr>
            <a:r>
              <a:rPr lang="en-GB" sz="1400" b="1" dirty="0"/>
              <a:t>Outputs and Activities: </a:t>
            </a:r>
            <a:endParaRPr lang="en-GB" sz="1400" dirty="0"/>
          </a:p>
          <a:p>
            <a:pPr lvl="1" algn="l"/>
            <a:r>
              <a:rPr lang="en-GB" sz="1400" spc="-1" dirty="0">
                <a:latin typeface="Arial"/>
                <a:ea typeface="Microsoft YaHei"/>
              </a:rPr>
              <a:t>The outcome will be a list of specific topics, elaborated by the interested owners of marginal barrels in exclusion that will receive these cultural actions of inclusion, that cultural leaders from city administrations would find useful to develop their local cultural policies and programmes. This list will be very useful when the EC prepares future calls for proposals for action programs, since it will respond to the demand issued directly by the stakeholders that will be financed at the EU level will inform the formulation of local policies. </a:t>
            </a:r>
            <a:r>
              <a:rPr lang="en-GB" sz="1050" dirty="0"/>
              <a:t/>
            </a:r>
            <a:br>
              <a:rPr lang="en-GB" sz="1050" dirty="0"/>
            </a:br>
            <a:endParaRPr lang="en-GB" sz="1050" b="1" dirty="0"/>
          </a:p>
          <a:p>
            <a:pPr marL="342900" indent="-342900" algn="l">
              <a:buFontTx/>
              <a:buChar char="-"/>
            </a:pPr>
            <a:r>
              <a:rPr lang="en-GB" sz="1400" b="1" dirty="0"/>
              <a:t>Potential Action Leader: </a:t>
            </a:r>
            <a:r>
              <a:rPr lang="nl-NL" sz="1400" spc="-1" dirty="0">
                <a:latin typeface="Arial"/>
              </a:rPr>
              <a:t>Canary Islands Government </a:t>
            </a:r>
            <a:endParaRPr lang="en-GB" sz="1400" dirty="0"/>
          </a:p>
        </p:txBody>
      </p:sp>
    </p:spTree>
    <p:extLst>
      <p:ext uri="{BB962C8B-B14F-4D97-AF65-F5344CB8AC3E}">
        <p14:creationId xmlns:p14="http://schemas.microsoft.com/office/powerpoint/2010/main" val="3002196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2608" y="915566"/>
            <a:ext cx="5831880" cy="1102519"/>
          </a:xfrm>
        </p:spPr>
        <p:txBody>
          <a:bodyPr>
            <a:normAutofit fontScale="90000"/>
          </a:bodyPr>
          <a:lstStyle/>
          <a:p>
            <a:r>
              <a:rPr lang="en-US" dirty="0"/>
              <a:t>Thank you for your attention!</a:t>
            </a:r>
            <a:endParaRPr lang="nl-NL" dirty="0"/>
          </a:p>
        </p:txBody>
      </p:sp>
      <p:sp>
        <p:nvSpPr>
          <p:cNvPr id="5" name="Subtitle 4">
            <a:extLst>
              <a:ext uri="{FF2B5EF4-FFF2-40B4-BE49-F238E27FC236}">
                <a16:creationId xmlns:a16="http://schemas.microsoft.com/office/drawing/2014/main" xmlns="" id="{928B6B68-1C55-4C1D-97B3-A7CE61A0B4A8}"/>
              </a:ext>
            </a:extLst>
          </p:cNvPr>
          <p:cNvSpPr>
            <a:spLocks noGrp="1"/>
          </p:cNvSpPr>
          <p:nvPr>
            <p:ph type="subTitle" idx="1"/>
          </p:nvPr>
        </p:nvSpPr>
        <p:spPr>
          <a:xfrm>
            <a:off x="3635896" y="2283718"/>
            <a:ext cx="5328592" cy="2448272"/>
          </a:xfrm>
        </p:spPr>
        <p:txBody>
          <a:bodyPr>
            <a:normAutofit/>
          </a:bodyPr>
          <a:lstStyle/>
          <a:p>
            <a:r>
              <a:rPr lang="en-GB" dirty="0">
                <a:solidFill>
                  <a:schemeClr val="tx1"/>
                </a:solidFill>
              </a:rPr>
              <a:t>If you have any questions, please write your </a:t>
            </a:r>
            <a:r>
              <a:rPr lang="en-GB" b="1" dirty="0">
                <a:solidFill>
                  <a:schemeClr val="tx1"/>
                </a:solidFill>
              </a:rPr>
              <a:t>name</a:t>
            </a:r>
            <a:r>
              <a:rPr lang="en-GB" dirty="0">
                <a:solidFill>
                  <a:schemeClr val="tx1"/>
                </a:solidFill>
              </a:rPr>
              <a:t> and </a:t>
            </a:r>
            <a:r>
              <a:rPr lang="en-GB" b="1" dirty="0">
                <a:solidFill>
                  <a:schemeClr val="tx1"/>
                </a:solidFill>
              </a:rPr>
              <a:t>organisation</a:t>
            </a:r>
            <a:r>
              <a:rPr lang="en-GB" dirty="0">
                <a:solidFill>
                  <a:schemeClr val="tx1"/>
                </a:solidFill>
              </a:rPr>
              <a:t> in the chat box (send to: all participants).</a:t>
            </a:r>
          </a:p>
          <a:p>
            <a:endParaRPr lang="en-GB" dirty="0">
              <a:solidFill>
                <a:schemeClr val="tx1"/>
              </a:solidFill>
            </a:endParaRPr>
          </a:p>
          <a:p>
            <a:endParaRPr lang="en-GB" dirty="0">
              <a:solidFill>
                <a:schemeClr val="tx1"/>
              </a:solidFill>
            </a:endParaRPr>
          </a:p>
          <a:p>
            <a:r>
              <a:rPr lang="en-GB" dirty="0">
                <a:solidFill>
                  <a:sysClr val="windowText" lastClr="000000"/>
                </a:solidFill>
              </a:rPr>
              <a:t>We will then give you the floor to share your views (depending on the time available). </a:t>
            </a:r>
          </a:p>
          <a:p>
            <a:endParaRPr lang="en-GB" dirty="0">
              <a:solidFill>
                <a:schemeClr val="tx1"/>
              </a:solidFill>
            </a:endParaRPr>
          </a:p>
          <a:p>
            <a:endParaRPr lang="en-GB" dirty="0">
              <a:solidFill>
                <a:schemeClr val="tx1"/>
              </a:solidFill>
            </a:endParaRPr>
          </a:p>
        </p:txBody>
      </p:sp>
      <p:sp>
        <p:nvSpPr>
          <p:cNvPr id="7" name="Arrow: Right 6">
            <a:extLst>
              <a:ext uri="{FF2B5EF4-FFF2-40B4-BE49-F238E27FC236}">
                <a16:creationId xmlns:a16="http://schemas.microsoft.com/office/drawing/2014/main" xmlns="" id="{680364AE-C208-4DB7-903C-2D7A807DB42A}"/>
              </a:ext>
            </a:extLst>
          </p:cNvPr>
          <p:cNvSpPr/>
          <p:nvPr/>
        </p:nvSpPr>
        <p:spPr>
          <a:xfrm>
            <a:off x="6156176" y="3435846"/>
            <a:ext cx="2736304" cy="517677"/>
          </a:xfrm>
          <a:prstGeom prst="rightArrow">
            <a:avLst>
              <a:gd name="adj1" fmla="val 39372"/>
              <a:gd name="adj2" fmla="val 50000"/>
            </a:avLst>
          </a:prstGeom>
          <a:solidFill>
            <a:srgbClr val="F1592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FF0000"/>
              </a:highlight>
            </a:endParaRPr>
          </a:p>
        </p:txBody>
      </p:sp>
    </p:spTree>
    <p:extLst>
      <p:ext uri="{BB962C8B-B14F-4D97-AF65-F5344CB8AC3E}">
        <p14:creationId xmlns:p14="http://schemas.microsoft.com/office/powerpoint/2010/main" val="302154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8" y="1851670"/>
            <a:ext cx="7211144" cy="1364729"/>
          </a:xfrm>
        </p:spPr>
        <p:txBody>
          <a:bodyPr>
            <a:normAutofit/>
          </a:bodyPr>
          <a:lstStyle/>
          <a:p>
            <a:r>
              <a:rPr lang="en-US" sz="6000" dirty="0"/>
              <a:t>Opening</a:t>
            </a:r>
            <a:endParaRPr lang="nl-NL" sz="6000" dirty="0"/>
          </a:p>
        </p:txBody>
      </p:sp>
    </p:spTree>
    <p:extLst>
      <p:ext uri="{BB962C8B-B14F-4D97-AF65-F5344CB8AC3E}">
        <p14:creationId xmlns:p14="http://schemas.microsoft.com/office/powerpoint/2010/main" val="1758022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115616" y="771550"/>
            <a:ext cx="7704856" cy="3898528"/>
          </a:xfrm>
        </p:spPr>
        <p:txBody>
          <a:bodyPr>
            <a:normAutofit/>
          </a:bodyPr>
          <a:lstStyle/>
          <a:p>
            <a:pPr algn="ctr"/>
            <a:r>
              <a:rPr lang="en-GB" sz="4800" b="1" dirty="0"/>
              <a:t>COFFEE BREAK!</a:t>
            </a:r>
          </a:p>
          <a:p>
            <a:pPr algn="ctr"/>
            <a:r>
              <a:rPr lang="en-GB" sz="2400" b="1" dirty="0"/>
              <a:t>(5 minutes)</a:t>
            </a:r>
            <a:endParaRPr lang="x-none" sz="1800" dirty="0"/>
          </a:p>
          <a:p>
            <a:pPr algn="ctr"/>
            <a:endParaRPr lang="fr-FR" sz="2400" dirty="0"/>
          </a:p>
        </p:txBody>
      </p:sp>
      <p:pic>
        <p:nvPicPr>
          <p:cNvPr id="3" name="Graphic 2" descr="Coffee">
            <a:extLst>
              <a:ext uri="{FF2B5EF4-FFF2-40B4-BE49-F238E27FC236}">
                <a16:creationId xmlns:a16="http://schemas.microsoft.com/office/drawing/2014/main" xmlns="" id="{10A9B606-9501-4142-AB5D-F361CFA9FB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47988" y="2283718"/>
            <a:ext cx="2440111" cy="2440111"/>
          </a:xfrm>
          <a:prstGeom prst="rect">
            <a:avLst/>
          </a:prstGeom>
        </p:spPr>
      </p:pic>
    </p:spTree>
    <p:extLst>
      <p:ext uri="{BB962C8B-B14F-4D97-AF65-F5344CB8AC3E}">
        <p14:creationId xmlns:p14="http://schemas.microsoft.com/office/powerpoint/2010/main" val="2101985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2020490"/>
            <a:ext cx="5831880" cy="1102519"/>
          </a:xfrm>
        </p:spPr>
        <p:txBody>
          <a:bodyPr>
            <a:normAutofit/>
          </a:bodyPr>
          <a:lstStyle/>
          <a:p>
            <a:r>
              <a:rPr lang="en-US" dirty="0"/>
              <a:t>Ranking of Actions</a:t>
            </a:r>
            <a:endParaRPr lang="nl-NL" dirty="0"/>
          </a:p>
        </p:txBody>
      </p:sp>
    </p:spTree>
    <p:extLst>
      <p:ext uri="{BB962C8B-B14F-4D97-AF65-F5344CB8AC3E}">
        <p14:creationId xmlns:p14="http://schemas.microsoft.com/office/powerpoint/2010/main" val="2349144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971600" y="1779662"/>
            <a:ext cx="7704856" cy="3898528"/>
          </a:xfrm>
        </p:spPr>
        <p:txBody>
          <a:bodyPr>
            <a:normAutofit/>
          </a:bodyPr>
          <a:lstStyle/>
          <a:p>
            <a:pPr algn="ctr"/>
            <a:r>
              <a:rPr lang="en-GB" sz="4000" b="1" dirty="0"/>
              <a:t>Please go to </a:t>
            </a:r>
            <a:r>
              <a:rPr lang="en-GB" sz="4000" b="1" dirty="0">
                <a:hlinkClick r:id="rId2"/>
              </a:rPr>
              <a:t>www.menti.com</a:t>
            </a:r>
            <a:r>
              <a:rPr lang="en-GB" sz="4000" b="1" dirty="0"/>
              <a:t> and use the code 48 85 84</a:t>
            </a:r>
          </a:p>
          <a:p>
            <a:pPr algn="ctr"/>
            <a:endParaRPr lang="en-GB" sz="4000" b="1" dirty="0"/>
          </a:p>
          <a:p>
            <a:pPr algn="ctr"/>
            <a:r>
              <a:rPr lang="fr-FR" sz="2400" dirty="0" err="1"/>
              <a:t>Please</a:t>
            </a:r>
            <a:r>
              <a:rPr lang="fr-FR" sz="2400" dirty="0"/>
              <a:t> note </a:t>
            </a:r>
            <a:r>
              <a:rPr lang="fr-FR" sz="2400" dirty="0" err="1"/>
              <a:t>that</a:t>
            </a:r>
            <a:r>
              <a:rPr lang="fr-FR" sz="2400" dirty="0"/>
              <a:t>, for </a:t>
            </a:r>
            <a:r>
              <a:rPr lang="fr-FR" sz="2400" dirty="0" err="1"/>
              <a:t>reference</a:t>
            </a:r>
            <a:r>
              <a:rPr lang="fr-FR" sz="2400" dirty="0"/>
              <a:t>, the </a:t>
            </a:r>
            <a:r>
              <a:rPr lang="fr-FR" sz="2400" dirty="0" err="1"/>
              <a:t>numbers</a:t>
            </a:r>
            <a:r>
              <a:rPr lang="fr-FR" sz="2400" dirty="0"/>
              <a:t> and </a:t>
            </a:r>
            <a:r>
              <a:rPr lang="fr-FR" sz="2400" dirty="0" err="1"/>
              <a:t>names</a:t>
            </a:r>
            <a:r>
              <a:rPr lang="fr-FR" sz="2400" dirty="0"/>
              <a:t> of the Actions are </a:t>
            </a:r>
            <a:r>
              <a:rPr lang="fr-FR" sz="2400" dirty="0" err="1"/>
              <a:t>listed</a:t>
            </a:r>
            <a:r>
              <a:rPr lang="fr-FR" sz="2400" dirty="0"/>
              <a:t> </a:t>
            </a:r>
            <a:r>
              <a:rPr lang="fr-FR" sz="2400" dirty="0" err="1"/>
              <a:t>also</a:t>
            </a:r>
            <a:r>
              <a:rPr lang="fr-FR" sz="2400" dirty="0"/>
              <a:t> in chat box</a:t>
            </a:r>
          </a:p>
        </p:txBody>
      </p:sp>
    </p:spTree>
    <p:extLst>
      <p:ext uri="{BB962C8B-B14F-4D97-AF65-F5344CB8AC3E}">
        <p14:creationId xmlns:p14="http://schemas.microsoft.com/office/powerpoint/2010/main" val="1612918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699542"/>
            <a:ext cx="5831880" cy="1102519"/>
          </a:xfrm>
        </p:spPr>
        <p:txBody>
          <a:bodyPr>
            <a:normAutofit/>
          </a:bodyPr>
          <a:lstStyle/>
          <a:p>
            <a:r>
              <a:rPr lang="en-US" dirty="0"/>
              <a:t>Discussion</a:t>
            </a:r>
            <a:endParaRPr lang="nl-NL" dirty="0"/>
          </a:p>
        </p:txBody>
      </p:sp>
      <p:sp>
        <p:nvSpPr>
          <p:cNvPr id="3" name="Subtitle 4">
            <a:extLst>
              <a:ext uri="{FF2B5EF4-FFF2-40B4-BE49-F238E27FC236}">
                <a16:creationId xmlns:a16="http://schemas.microsoft.com/office/drawing/2014/main" xmlns="" id="{41D195D1-511A-48D7-A359-2A2199A9E501}"/>
              </a:ext>
            </a:extLst>
          </p:cNvPr>
          <p:cNvSpPr>
            <a:spLocks noGrp="1"/>
          </p:cNvSpPr>
          <p:nvPr>
            <p:ph type="subTitle" idx="1"/>
          </p:nvPr>
        </p:nvSpPr>
        <p:spPr>
          <a:xfrm>
            <a:off x="3635128" y="1995686"/>
            <a:ext cx="5328592" cy="2448272"/>
          </a:xfrm>
        </p:spPr>
        <p:txBody>
          <a:bodyPr>
            <a:normAutofit/>
          </a:bodyPr>
          <a:lstStyle/>
          <a:p>
            <a:r>
              <a:rPr lang="en-GB" dirty="0">
                <a:solidFill>
                  <a:schemeClr val="tx1"/>
                </a:solidFill>
              </a:rPr>
              <a:t>If you have any questions/comment, please write your </a:t>
            </a:r>
            <a:r>
              <a:rPr lang="en-GB" b="1" dirty="0">
                <a:solidFill>
                  <a:schemeClr val="tx1"/>
                </a:solidFill>
              </a:rPr>
              <a:t>name</a:t>
            </a:r>
            <a:r>
              <a:rPr lang="en-GB" dirty="0">
                <a:solidFill>
                  <a:schemeClr val="tx1"/>
                </a:solidFill>
              </a:rPr>
              <a:t> and </a:t>
            </a:r>
            <a:r>
              <a:rPr lang="en-GB" b="1" dirty="0">
                <a:solidFill>
                  <a:schemeClr val="tx1"/>
                </a:solidFill>
              </a:rPr>
              <a:t>organisation</a:t>
            </a:r>
            <a:r>
              <a:rPr lang="en-GB" dirty="0">
                <a:solidFill>
                  <a:schemeClr val="tx1"/>
                </a:solidFill>
              </a:rPr>
              <a:t> in the chat box (send to: all participants).</a:t>
            </a:r>
          </a:p>
          <a:p>
            <a:endParaRPr lang="en-GB" dirty="0">
              <a:solidFill>
                <a:schemeClr val="tx1"/>
              </a:solidFill>
            </a:endParaRPr>
          </a:p>
          <a:p>
            <a:endParaRPr lang="en-GB" dirty="0">
              <a:solidFill>
                <a:schemeClr val="tx1"/>
              </a:solidFill>
            </a:endParaRPr>
          </a:p>
          <a:p>
            <a:r>
              <a:rPr lang="en-GB" dirty="0">
                <a:solidFill>
                  <a:sysClr val="windowText" lastClr="000000"/>
                </a:solidFill>
              </a:rPr>
              <a:t>We will then give you the floor to share your views (depending on the time available). </a:t>
            </a:r>
          </a:p>
          <a:p>
            <a:endParaRPr lang="en-GB" dirty="0">
              <a:solidFill>
                <a:schemeClr val="tx1"/>
              </a:solidFill>
            </a:endParaRPr>
          </a:p>
          <a:p>
            <a:endParaRPr lang="en-GB" dirty="0">
              <a:solidFill>
                <a:schemeClr val="tx1"/>
              </a:solidFill>
            </a:endParaRPr>
          </a:p>
        </p:txBody>
      </p:sp>
      <p:sp>
        <p:nvSpPr>
          <p:cNvPr id="4" name="Arrow: Right 3">
            <a:extLst>
              <a:ext uri="{FF2B5EF4-FFF2-40B4-BE49-F238E27FC236}">
                <a16:creationId xmlns:a16="http://schemas.microsoft.com/office/drawing/2014/main" xmlns="" id="{A643747F-9925-4D70-A015-6E04A8C0CE89}"/>
              </a:ext>
            </a:extLst>
          </p:cNvPr>
          <p:cNvSpPr/>
          <p:nvPr/>
        </p:nvSpPr>
        <p:spPr>
          <a:xfrm>
            <a:off x="6156176" y="3147814"/>
            <a:ext cx="2736304" cy="517677"/>
          </a:xfrm>
          <a:prstGeom prst="rightArrow">
            <a:avLst>
              <a:gd name="adj1" fmla="val 39372"/>
              <a:gd name="adj2" fmla="val 50000"/>
            </a:avLst>
          </a:prstGeom>
          <a:solidFill>
            <a:srgbClr val="F1592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FF0000"/>
              </a:highlight>
            </a:endParaRPr>
          </a:p>
        </p:txBody>
      </p:sp>
    </p:spTree>
    <p:extLst>
      <p:ext uri="{BB962C8B-B14F-4D97-AF65-F5344CB8AC3E}">
        <p14:creationId xmlns:p14="http://schemas.microsoft.com/office/powerpoint/2010/main" val="37396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2020490"/>
            <a:ext cx="5831880" cy="1102519"/>
          </a:xfrm>
        </p:spPr>
        <p:txBody>
          <a:bodyPr>
            <a:normAutofit fontScale="90000"/>
          </a:bodyPr>
          <a:lstStyle/>
          <a:p>
            <a:r>
              <a:rPr lang="en-US" dirty="0"/>
              <a:t>Conclusions and next steps</a:t>
            </a:r>
            <a:endParaRPr lang="nl-NL" dirty="0"/>
          </a:p>
        </p:txBody>
      </p:sp>
    </p:spTree>
    <p:extLst>
      <p:ext uri="{BB962C8B-B14F-4D97-AF65-F5344CB8AC3E}">
        <p14:creationId xmlns:p14="http://schemas.microsoft.com/office/powerpoint/2010/main" val="1522460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403648" y="699543"/>
            <a:ext cx="7632848" cy="4265920"/>
          </a:xfrm>
        </p:spPr>
        <p:txBody>
          <a:bodyPr>
            <a:normAutofit fontScale="85000" lnSpcReduction="20000"/>
          </a:bodyPr>
          <a:lstStyle/>
          <a:p>
            <a:pPr marL="457200" indent="-457200" algn="l">
              <a:buFont typeface="Wingdings" panose="05000000000000000000" pitchFamily="2" charset="2"/>
              <a:buChar char="§"/>
            </a:pPr>
            <a:r>
              <a:rPr lang="en-GB" dirty="0"/>
              <a:t>Agenda for 25 June </a:t>
            </a:r>
          </a:p>
          <a:p>
            <a:pPr marL="457200" indent="-457200" algn="l">
              <a:buFont typeface="Wingdings" panose="05000000000000000000" pitchFamily="2" charset="2"/>
              <a:buChar char="§"/>
            </a:pPr>
            <a:r>
              <a:rPr lang="en-GB" dirty="0"/>
              <a:t>Please think about your </a:t>
            </a:r>
            <a:r>
              <a:rPr lang="en-GB" dirty="0" err="1"/>
              <a:t>committment</a:t>
            </a:r>
            <a:r>
              <a:rPr lang="en-GB" dirty="0"/>
              <a:t> to become an Action Leader! </a:t>
            </a:r>
            <a:endParaRPr lang="en-GB" dirty="0">
              <a:solidFill>
                <a:srgbClr val="FF0000"/>
              </a:solidFill>
            </a:endParaRPr>
          </a:p>
          <a:p>
            <a:pPr marL="457200" indent="-457200" algn="l">
              <a:buFont typeface="Wingdings" panose="05000000000000000000" pitchFamily="2" charset="2"/>
              <a:buChar char="§"/>
            </a:pPr>
            <a:r>
              <a:rPr lang="en-GB" dirty="0"/>
              <a:t>Please use your communication channels to give visibility to the Public Consultation!</a:t>
            </a:r>
          </a:p>
          <a:p>
            <a:pPr marL="457200" indent="-457200" algn="l">
              <a:buFont typeface="Wingdings" panose="05000000000000000000" pitchFamily="2" charset="2"/>
              <a:buChar char="§"/>
            </a:pPr>
            <a:r>
              <a:rPr lang="en-GB" dirty="0"/>
              <a:t>Please mark your calendars!:</a:t>
            </a:r>
          </a:p>
          <a:p>
            <a:pPr marL="457200" indent="-457200" algn="l">
              <a:buFont typeface="Wingdings" panose="05000000000000000000" pitchFamily="2" charset="2"/>
              <a:buChar char="§"/>
            </a:pPr>
            <a:endParaRPr lang="en-GB" dirty="0"/>
          </a:p>
          <a:p>
            <a:pPr marL="914400" lvl="1" indent="-457200" algn="l">
              <a:buFont typeface="Wingdings" charset="2"/>
              <a:buChar char="Ø"/>
            </a:pPr>
            <a:r>
              <a:rPr lang="en-GB" dirty="0"/>
              <a:t>EWRC Brussels (or virtual) 12-15 October</a:t>
            </a:r>
          </a:p>
          <a:p>
            <a:pPr lvl="1" algn="l"/>
            <a:endParaRPr lang="en-GB" dirty="0"/>
          </a:p>
          <a:p>
            <a:pPr marL="914400" lvl="1" indent="-457200" algn="l">
              <a:buFont typeface="Wingdings" charset="2"/>
              <a:buChar char="Ø"/>
            </a:pPr>
            <a:r>
              <a:rPr lang="en-GB" dirty="0"/>
              <a:t>Stakeholder Conference Berlin (or virtual) </a:t>
            </a:r>
            <a:br>
              <a:rPr lang="en-GB" dirty="0"/>
            </a:br>
            <a:r>
              <a:rPr lang="en-GB" dirty="0"/>
              <a:t>24/25 November</a:t>
            </a:r>
          </a:p>
          <a:p>
            <a:pPr marL="342900" indent="-342900" algn="l">
              <a:buFontTx/>
              <a:buChar char="-"/>
            </a:pPr>
            <a:endParaRPr lang="en-GB" sz="1400" dirty="0"/>
          </a:p>
        </p:txBody>
      </p:sp>
    </p:spTree>
    <p:extLst>
      <p:ext uri="{BB962C8B-B14F-4D97-AF65-F5344CB8AC3E}">
        <p14:creationId xmlns:p14="http://schemas.microsoft.com/office/powerpoint/2010/main" val="2651874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79388" y="411510"/>
            <a:ext cx="8785225" cy="3672408"/>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b="1" dirty="0">
                <a:solidFill>
                  <a:srgbClr val="F1592A"/>
                </a:solidFill>
              </a:rPr>
              <a:t>Thank you! </a:t>
            </a:r>
          </a:p>
          <a:p>
            <a:pPr marL="0" indent="0" algn="ctr">
              <a:buNone/>
            </a:pPr>
            <a:r>
              <a:rPr lang="en-US" sz="4400" b="1" dirty="0">
                <a:solidFill>
                  <a:srgbClr val="F1592A"/>
                </a:solidFill>
              </a:rPr>
              <a:t>See you on Thursday 25 June</a:t>
            </a:r>
          </a:p>
          <a:p>
            <a:pPr marL="0" indent="0" algn="ctr">
              <a:buNone/>
            </a:pPr>
            <a:endParaRPr lang="en-US" sz="4400" b="1" dirty="0">
              <a:solidFill>
                <a:srgbClr val="F1592A"/>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571750"/>
            <a:ext cx="3366514" cy="1123200"/>
          </a:xfrm>
          <a:prstGeom prst="rect">
            <a:avLst/>
          </a:prstGeom>
        </p:spPr>
      </p:pic>
    </p:spTree>
    <p:extLst>
      <p:ext uri="{BB962C8B-B14F-4D97-AF65-F5344CB8AC3E}">
        <p14:creationId xmlns:p14="http://schemas.microsoft.com/office/powerpoint/2010/main" val="95662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18356"/>
            <a:ext cx="7139136" cy="857250"/>
          </a:xfrm>
        </p:spPr>
        <p:txBody>
          <a:bodyPr/>
          <a:lstStyle/>
          <a:p>
            <a:r>
              <a:rPr lang="de-DE" dirty="0"/>
              <a:t>Welcome </a:t>
            </a:r>
            <a:r>
              <a:rPr lang="de-DE" dirty="0" err="1"/>
              <a:t>new</a:t>
            </a:r>
            <a:r>
              <a:rPr lang="de-DE" dirty="0"/>
              <a:t> </a:t>
            </a:r>
            <a:r>
              <a:rPr lang="de-DE" dirty="0" err="1"/>
              <a:t>members</a:t>
            </a:r>
            <a:r>
              <a:rPr lang="de-DE" dirty="0"/>
              <a:t>!</a:t>
            </a:r>
            <a:endParaRPr lang="nl-NL"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602512"/>
            <a:ext cx="6116182" cy="3417509"/>
          </a:xfrm>
          <a:prstGeom prst="rect">
            <a:avLst/>
          </a:prstGeom>
        </p:spPr>
      </p:pic>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043608" y="1203598"/>
            <a:ext cx="7704856" cy="3394472"/>
          </a:xfrm>
        </p:spPr>
        <p:txBody>
          <a:bodyPr>
            <a:normAutofit/>
          </a:bodyPr>
          <a:lstStyle/>
          <a:p>
            <a:pPr algn="l"/>
            <a:r>
              <a:rPr lang="de-DE" sz="2400" dirty="0" err="1"/>
              <a:t>Greece</a:t>
            </a:r>
            <a:r>
              <a:rPr lang="de-DE" sz="2400" dirty="0"/>
              <a:t> &amp; Murcia (ES)</a:t>
            </a:r>
          </a:p>
        </p:txBody>
      </p:sp>
    </p:spTree>
    <p:extLst>
      <p:ext uri="{BB962C8B-B14F-4D97-AF65-F5344CB8AC3E}">
        <p14:creationId xmlns:p14="http://schemas.microsoft.com/office/powerpoint/2010/main" val="403340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897" y="418356"/>
            <a:ext cx="7139136" cy="857250"/>
          </a:xfrm>
        </p:spPr>
        <p:txBody>
          <a:bodyPr>
            <a:normAutofit fontScale="90000"/>
          </a:bodyPr>
          <a:lstStyle/>
          <a:p>
            <a:r>
              <a:rPr lang="en-US" dirty="0"/>
              <a:t>Agenda </a:t>
            </a:r>
            <a:r>
              <a:rPr lang="de-DE" dirty="0"/>
              <a:t>18 June, 10:00-12:30 </a:t>
            </a:r>
            <a:endParaRPr lang="nl-NL" dirty="0"/>
          </a:p>
        </p:txBody>
      </p:sp>
      <p:sp>
        <p:nvSpPr>
          <p:cNvPr id="8" name="Content Placeholder 2">
            <a:extLst>
              <a:ext uri="{FF2B5EF4-FFF2-40B4-BE49-F238E27FC236}">
                <a16:creationId xmlns:a16="http://schemas.microsoft.com/office/drawing/2014/main" xmlns="" id="{35686F3E-8002-45D9-9170-216EFC7DCD50}"/>
              </a:ext>
            </a:extLst>
          </p:cNvPr>
          <p:cNvSpPr>
            <a:spLocks noGrp="1"/>
          </p:cNvSpPr>
          <p:nvPr>
            <p:ph idx="1"/>
          </p:nvPr>
        </p:nvSpPr>
        <p:spPr>
          <a:xfrm>
            <a:off x="1091177" y="1563638"/>
            <a:ext cx="7704856" cy="3394472"/>
          </a:xfrm>
        </p:spPr>
        <p:txBody>
          <a:bodyPr>
            <a:normAutofit/>
          </a:bodyPr>
          <a:lstStyle/>
          <a:p>
            <a:pPr marL="342900" indent="-342900" algn="l">
              <a:buFont typeface="Wingdings" panose="05000000000000000000" pitchFamily="2" charset="2"/>
              <a:buChar char="§"/>
            </a:pPr>
            <a:r>
              <a:rPr lang="de-DE" sz="2000" dirty="0"/>
              <a:t>Welcome </a:t>
            </a:r>
            <a:r>
              <a:rPr lang="en-GB" sz="2000" dirty="0"/>
              <a:t>and opening </a:t>
            </a:r>
            <a:r>
              <a:rPr lang="de-DE" sz="2000" dirty="0"/>
              <a:t>(Giorgio &amp; Gaby)</a:t>
            </a:r>
          </a:p>
          <a:p>
            <a:pPr marL="342900" indent="-342900" algn="l">
              <a:buFont typeface="Wingdings" panose="05000000000000000000" pitchFamily="2" charset="2"/>
              <a:buChar char="§"/>
            </a:pPr>
            <a:r>
              <a:rPr lang="en-US" sz="2000" dirty="0"/>
              <a:t>State of play of the Partnership (Jan, Sandra &amp; Giovanni) </a:t>
            </a:r>
          </a:p>
          <a:p>
            <a:pPr marL="342900" indent="-342900" algn="l">
              <a:buFont typeface="Wingdings" panose="05000000000000000000" pitchFamily="2" charset="2"/>
              <a:buChar char="§"/>
            </a:pPr>
            <a:r>
              <a:rPr lang="en-US" sz="2000" dirty="0"/>
              <a:t>Objectives of the meeting (Jan, Sandra &amp; Giovanni) </a:t>
            </a:r>
          </a:p>
          <a:p>
            <a:pPr marL="342900" indent="-342900" algn="l">
              <a:buFont typeface="Wingdings" panose="05000000000000000000" pitchFamily="2" charset="2"/>
              <a:buChar char="§"/>
            </a:pPr>
            <a:r>
              <a:rPr lang="en-US" sz="2000" dirty="0"/>
              <a:t>Presentation of short-listed Actions (Jan, Sandra &amp; Giovanni) </a:t>
            </a:r>
          </a:p>
          <a:p>
            <a:pPr marL="342900" indent="-342900" algn="l">
              <a:buFont typeface="Wingdings" panose="05000000000000000000" pitchFamily="2" charset="2"/>
              <a:buChar char="§"/>
            </a:pPr>
            <a:r>
              <a:rPr lang="en-GB" sz="2000" dirty="0"/>
              <a:t>Ranking of Actions (all members participants)</a:t>
            </a:r>
          </a:p>
          <a:p>
            <a:pPr marL="342900" indent="-342900" algn="l">
              <a:buFont typeface="Wingdings" panose="05000000000000000000" pitchFamily="2" charset="2"/>
              <a:buChar char="§"/>
            </a:pPr>
            <a:r>
              <a:rPr lang="en-GB" sz="2000" dirty="0"/>
              <a:t>Discussion (all Actions Leaders)</a:t>
            </a:r>
          </a:p>
          <a:p>
            <a:pPr marL="342900" indent="-342900" algn="l">
              <a:buFont typeface="Wingdings" panose="05000000000000000000" pitchFamily="2" charset="2"/>
              <a:buChar char="§"/>
            </a:pPr>
            <a:r>
              <a:rPr lang="nl-NL" sz="2000" dirty="0"/>
              <a:t>Conclusions and next steps (Coordinators)</a:t>
            </a:r>
            <a:endParaRPr lang="de-DE" sz="2000" dirty="0"/>
          </a:p>
        </p:txBody>
      </p:sp>
    </p:spTree>
    <p:extLst>
      <p:ext uri="{BB962C8B-B14F-4D97-AF65-F5344CB8AC3E}">
        <p14:creationId xmlns:p14="http://schemas.microsoft.com/office/powerpoint/2010/main" val="369878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2608" y="1433480"/>
            <a:ext cx="5831880" cy="1102519"/>
          </a:xfrm>
        </p:spPr>
        <p:txBody>
          <a:bodyPr>
            <a:normAutofit fontScale="90000"/>
          </a:bodyPr>
          <a:lstStyle/>
          <a:p>
            <a:r>
              <a:rPr lang="en-US" dirty="0"/>
              <a:t>State of play of the Partnership and objectives of the meeting </a:t>
            </a:r>
            <a:endParaRPr lang="nl-NL" dirty="0"/>
          </a:p>
        </p:txBody>
      </p:sp>
      <p:sp>
        <p:nvSpPr>
          <p:cNvPr id="3" name="Subtitle 2"/>
          <p:cNvSpPr>
            <a:spLocks noGrp="1"/>
          </p:cNvSpPr>
          <p:nvPr>
            <p:ph type="subTitle" idx="1"/>
          </p:nvPr>
        </p:nvSpPr>
        <p:spPr>
          <a:xfrm>
            <a:off x="3275856" y="3273524"/>
            <a:ext cx="5688632" cy="1314450"/>
          </a:xfrm>
        </p:spPr>
        <p:txBody>
          <a:bodyPr>
            <a:normAutofit/>
          </a:bodyPr>
          <a:lstStyle/>
          <a:p>
            <a:r>
              <a:rPr lang="de-DE" sz="1800" dirty="0"/>
              <a:t>Sandra Gizdulich, Giovanni Pineschi </a:t>
            </a:r>
            <a:r>
              <a:rPr lang="nl-NL" sz="1800" dirty="0"/>
              <a:t>| </a:t>
            </a:r>
            <a:r>
              <a:rPr lang="it-IT" sz="1800" dirty="0"/>
              <a:t>Agenzia per la Coesione Territoriale</a:t>
            </a:r>
          </a:p>
          <a:p>
            <a:r>
              <a:rPr lang="nl-NL" sz="1800" dirty="0"/>
              <a:t>Jan Schultheiß | </a:t>
            </a:r>
            <a:r>
              <a:rPr lang="en-US" sz="1800" dirty="0"/>
              <a:t>Federal Ministry of the Interior, </a:t>
            </a:r>
          </a:p>
          <a:p>
            <a:r>
              <a:rPr lang="en-US" sz="1800" dirty="0"/>
              <a:t>Building and Community </a:t>
            </a:r>
            <a:endParaRPr lang="nl-NL" sz="1800" dirty="0"/>
          </a:p>
        </p:txBody>
      </p:sp>
    </p:spTree>
    <p:extLst>
      <p:ext uri="{BB962C8B-B14F-4D97-AF65-F5344CB8AC3E}">
        <p14:creationId xmlns:p14="http://schemas.microsoft.com/office/powerpoint/2010/main" val="175994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23478"/>
            <a:ext cx="7139136" cy="857250"/>
          </a:xfrm>
        </p:spPr>
        <p:txBody>
          <a:bodyPr/>
          <a:lstStyle/>
          <a:p>
            <a:pPr algn="l"/>
            <a:r>
              <a:rPr lang="en-US" dirty="0"/>
              <a:t>Timeline</a:t>
            </a:r>
            <a:endParaRPr lang="nl-NL" dirty="0"/>
          </a:p>
        </p:txBody>
      </p:sp>
      <p:pic>
        <p:nvPicPr>
          <p:cNvPr id="5" name="Grafik 4"/>
          <p:cNvPicPr>
            <a:picLocks noChangeAspect="1"/>
          </p:cNvPicPr>
          <p:nvPr/>
        </p:nvPicPr>
        <p:blipFill>
          <a:blip r:embed="rId2" cstate="print"/>
          <a:stretch>
            <a:fillRect/>
          </a:stretch>
        </p:blipFill>
        <p:spPr>
          <a:xfrm>
            <a:off x="1475656" y="843558"/>
            <a:ext cx="6624736" cy="4218582"/>
          </a:xfrm>
          <a:prstGeom prst="rect">
            <a:avLst/>
          </a:prstGeom>
        </p:spPr>
      </p:pic>
    </p:spTree>
    <p:extLst>
      <p:ext uri="{BB962C8B-B14F-4D97-AF65-F5344CB8AC3E}">
        <p14:creationId xmlns:p14="http://schemas.microsoft.com/office/powerpoint/2010/main" val="359297305"/>
      </p:ext>
    </p:extLst>
  </p:cSld>
  <p:clrMapOvr>
    <a:masterClrMapping/>
  </p:clrMapOvr>
</p:sld>
</file>

<file path=ppt/theme/theme1.xml><?xml version="1.0" encoding="utf-8"?>
<a:theme xmlns:a="http://schemas.openxmlformats.org/drawingml/2006/main" name="UA General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UA_Culture_ppt template.potm" id="{108F2617-ECBF-4596-AB65-F86859AE4214}" vid="{ECCFBBAB-9EA3-4C95-A1D7-82B6F95E0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UA_Culture_ppt template</Template>
  <TotalTime>671</TotalTime>
  <Words>4008</Words>
  <Application>Microsoft Macintosh PowerPoint</Application>
  <PresentationFormat>Presentazione su schermo (16:9)</PresentationFormat>
  <Paragraphs>348</Paragraphs>
  <Slides>56</Slides>
  <Notes>0</Notes>
  <HiddenSlides>0</HiddenSlides>
  <MMClips>0</MMClips>
  <ScaleCrop>false</ScaleCrop>
  <HeadingPairs>
    <vt:vector size="4" baseType="variant">
      <vt:variant>
        <vt:lpstr>Tema</vt:lpstr>
      </vt:variant>
      <vt:variant>
        <vt:i4>1</vt:i4>
      </vt:variant>
      <vt:variant>
        <vt:lpstr>Titoli diapositive</vt:lpstr>
      </vt:variant>
      <vt:variant>
        <vt:i4>56</vt:i4>
      </vt:variant>
    </vt:vector>
  </HeadingPairs>
  <TitlesOfParts>
    <vt:vector size="57" baseType="lpstr">
      <vt:lpstr>UA General_ppt template</vt:lpstr>
      <vt:lpstr>Presentazione di PowerPoint</vt:lpstr>
      <vt:lpstr>Presentazione di PowerPoint</vt:lpstr>
      <vt:lpstr>Culture/Cultural Heritage Partnership  3rd Partnership meeting</vt:lpstr>
      <vt:lpstr>Presentazione di PowerPoint</vt:lpstr>
      <vt:lpstr>Opening</vt:lpstr>
      <vt:lpstr>Welcome new members!</vt:lpstr>
      <vt:lpstr>Agenda 18 June, 10:00-12:30 </vt:lpstr>
      <vt:lpstr>State of play of the Partnership and objectives of the meeting </vt:lpstr>
      <vt:lpstr>Timeline</vt:lpstr>
      <vt:lpstr>The Working Group (WG) &amp; Pillars</vt:lpstr>
      <vt:lpstr>EWRC Brussels 9 October 2019</vt:lpstr>
      <vt:lpstr>Cities Forum Porto 30/31 January 2020</vt:lpstr>
      <vt:lpstr>State of Play – Experts and WGs</vt:lpstr>
      <vt:lpstr> External experts:</vt:lpstr>
      <vt:lpstr>EWRC Brussels October 2020</vt:lpstr>
      <vt:lpstr>Presentazione di PowerPoint</vt:lpstr>
      <vt:lpstr>Synthetic grid of merged Actions </vt:lpstr>
      <vt:lpstr>Obj. of plenary meetings 1 and 2</vt:lpstr>
      <vt:lpstr>Discussion of Actions (18/06) </vt:lpstr>
      <vt:lpstr>Criteria for „evaluating“ the Actions </vt:lpstr>
      <vt:lpstr>Obj. of Plenary meeting 2 (25/06)  </vt:lpstr>
      <vt:lpstr>Presentation of the short-listed Actions</vt:lpstr>
      <vt:lpstr>Working Group 1: Cultural Tourism</vt:lpstr>
      <vt:lpstr>Action 1: Data collection and smart use  applied to the management of tourist flows</vt:lpstr>
      <vt:lpstr> Action 1.3: Regulating new spread phenomena of the sharing economy</vt:lpstr>
      <vt:lpstr>Action 1.5: European Task force  for crises in tourism sector</vt:lpstr>
      <vt:lpstr>Thank you for your attention!</vt:lpstr>
      <vt:lpstr>Working Group 2: Creative and Cultural Services</vt:lpstr>
      <vt:lpstr>Action 2: Cultural Street Invasion</vt:lpstr>
      <vt:lpstr>Action 3: CHIME  Cultural Hubs for Innovation, Modernisation and Enhancement </vt:lpstr>
      <vt:lpstr>Action 4: Cultural Reactives</vt:lpstr>
      <vt:lpstr>Action 5: PPC driven cooperative heritage management</vt:lpstr>
      <vt:lpstr>Thank you for your attention!</vt:lpstr>
      <vt:lpstr>Working Group 3: Transformation, adaptive reuse and Urban reconversion</vt:lpstr>
      <vt:lpstr>Action 6 (ex 3.1): Collaborative management to readapt / reuse spaces &amp; buildings for cultural and social development</vt:lpstr>
      <vt:lpstr>Action 7 (ex 3.2): Urban Strategic Plan for culture and cultural heritage enhancement</vt:lpstr>
      <vt:lpstr>Action 8 (ex 3.3): Interactive and demonstrative platform on adaptive heritage for economic values</vt:lpstr>
      <vt:lpstr>Thank you for your attention!</vt:lpstr>
      <vt:lpstr>Working Group 4:  Resilience of Cultural and Natural Heritage</vt:lpstr>
      <vt:lpstr>Action 9: UNESCO Manual on DRM (4.2) </vt:lpstr>
      <vt:lpstr>Action 10: Observatory/Laboratory </vt:lpstr>
      <vt:lpstr>Action 11: Dissonant Heritage in regional tourism (4.H2)</vt:lpstr>
      <vt:lpstr>Thank you for your attention!</vt:lpstr>
      <vt:lpstr>Working Group 5: Cultural Services and Culture for Inclusive Cities   </vt:lpstr>
      <vt:lpstr>Action 12: Identification of cities’ research needs on cultural services and culture for social inclusion (5.1)</vt:lpstr>
      <vt:lpstr>Action 13: Peer learning activities for city representatives to learn from each other’s on cultural services fostering social inclusion (5.2)</vt:lpstr>
      <vt:lpstr>Action 14: Raise awareness for public libraries on a European and National Level </vt:lpstr>
      <vt:lpstr>Action 15: Citizen Engagement on Risk and Cultural Heritage (4.H1) </vt:lpstr>
      <vt:lpstr>Thank you for your attention!</vt:lpstr>
      <vt:lpstr>Presentazione di PowerPoint</vt:lpstr>
      <vt:lpstr>Ranking of Actions</vt:lpstr>
      <vt:lpstr>Presentazione di PowerPoint</vt:lpstr>
      <vt:lpstr>Discussion</vt:lpstr>
      <vt:lpstr>Conclusions and next steps</vt:lpstr>
      <vt:lpstr>Presentazione di PowerPoint</vt:lpstr>
      <vt:lpstr>Presentazione di PowerPoint</vt:lpstr>
    </vt:vector>
  </TitlesOfParts>
  <Company>Ecorys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Culture/Cultural Heritage Partnership  3rd Partnership meeting</dc:title>
  <dc:creator>Chiara Savina</dc:creator>
  <cp:lastModifiedBy>Sandra Gizdulich</cp:lastModifiedBy>
  <cp:revision>27</cp:revision>
  <dcterms:created xsi:type="dcterms:W3CDTF">2020-06-16T08:24:36Z</dcterms:created>
  <dcterms:modified xsi:type="dcterms:W3CDTF">2020-06-17T20:57:04Z</dcterms:modified>
</cp:coreProperties>
</file>