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904" r:id="rId2"/>
    <p:sldId id="259" r:id="rId3"/>
    <p:sldId id="905" r:id="rId4"/>
    <p:sldId id="906" r:id="rId5"/>
    <p:sldId id="907" r:id="rId6"/>
    <p:sldId id="908" r:id="rId7"/>
    <p:sldId id="909" r:id="rId8"/>
    <p:sldId id="910" r:id="rId9"/>
    <p:sldId id="911" r:id="rId10"/>
    <p:sldId id="912" r:id="rId11"/>
    <p:sldId id="913" r:id="rId12"/>
    <p:sldId id="914" r:id="rId13"/>
    <p:sldId id="90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942E"/>
    <a:srgbClr val="003399"/>
    <a:srgbClr val="B4C7E7"/>
    <a:srgbClr val="158A3A"/>
    <a:srgbClr val="2A8832"/>
    <a:srgbClr val="F5F5F5"/>
    <a:srgbClr val="00B050"/>
    <a:srgbClr val="E6E6E6"/>
    <a:srgbClr val="F1C16B"/>
    <a:srgbClr val="91C4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93475" autoAdjust="0"/>
  </p:normalViewPr>
  <p:slideViewPr>
    <p:cSldViewPr snapToGrid="0">
      <p:cViewPr>
        <p:scale>
          <a:sx n="122" d="100"/>
          <a:sy n="122" d="100"/>
        </p:scale>
        <p:origin x="-90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7CCC54-4BF7-433E-8C59-0E6EAF662DB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52C6AA4-AA0A-4B1E-A4B4-D4C7B9A281F6}">
      <dgm:prSet phldrT="[Text]" custT="1"/>
      <dgm:spPr>
        <a:noFill/>
        <a:ln w="28575">
          <a:solidFill>
            <a:srgbClr val="F4A845"/>
          </a:solidFill>
        </a:ln>
      </dgm:spPr>
      <dgm:t>
        <a:bodyPr/>
        <a:lstStyle/>
        <a:p>
          <a:pPr algn="just" defTabSz="360000">
            <a:lnSpc>
              <a:spcPct val="100000"/>
            </a:lnSpc>
            <a:spcAft>
              <a:spcPts val="0"/>
            </a:spcAft>
          </a:pPr>
          <a:r>
            <a:rPr lang="it-IT" sz="2400" b="1" dirty="0">
              <a:solidFill>
                <a:srgbClr val="FA94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Presa in carico:</a:t>
          </a:r>
          <a:r>
            <a:rPr lang="it-IT" sz="2400" b="0" dirty="0">
              <a:solidFill>
                <a:srgbClr val="3C4185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sz="2400" b="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rPr>
            <a:t>definizione degli interventi sulla base delle specifiche esigenze individuali</a:t>
          </a:r>
          <a:r>
            <a:rPr lang="it-IT" sz="24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it-IT" sz="4000" dirty="0">
            <a:solidFill>
              <a:srgbClr val="003399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98789BB-2502-47F9-8630-9CB0CBEDDD95}" type="parTrans" cxnId="{9E468337-D049-4DA4-8087-A81CE81305DA}">
      <dgm:prSet/>
      <dgm:spPr/>
      <dgm:t>
        <a:bodyPr/>
        <a:lstStyle/>
        <a:p>
          <a:endParaRPr lang="it-IT"/>
        </a:p>
      </dgm:t>
    </dgm:pt>
    <dgm:pt modelId="{327D0E56-87F1-4079-A6E7-3781E16E4AB9}" type="sibTrans" cxnId="{9E468337-D049-4DA4-8087-A81CE81305DA}">
      <dgm:prSet/>
      <dgm:spPr>
        <a:ln w="28575">
          <a:solidFill>
            <a:srgbClr val="F4A845"/>
          </a:solidFill>
        </a:ln>
      </dgm:spPr>
      <dgm:t>
        <a:bodyPr/>
        <a:lstStyle/>
        <a:p>
          <a:endParaRPr lang="it-IT"/>
        </a:p>
      </dgm:t>
    </dgm:pt>
    <dgm:pt modelId="{1A6AD2F1-0082-4F4A-8EC1-B0178A6946FB}">
      <dgm:prSet phldrT="[Text]" custT="1"/>
      <dgm:spPr>
        <a:noFill/>
        <a:ln w="28575">
          <a:solidFill>
            <a:srgbClr val="F4A845"/>
          </a:solidFill>
        </a:ln>
      </dgm:spPr>
      <dgm:t>
        <a:bodyPr/>
        <a:lstStyle/>
        <a:p>
          <a:pPr algn="just"/>
          <a:r>
            <a:rPr lang="it-IT" sz="2400" b="1" kern="1200" dirty="0">
              <a:solidFill>
                <a:srgbClr val="FA94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Rete dei servizi locali:</a:t>
          </a:r>
          <a:r>
            <a:rPr lang="it-IT" sz="2400" b="0" kern="1200" dirty="0">
              <a:solidFill>
                <a:srgbClr val="3C4185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it-IT" sz="2400" b="0" kern="1200" dirty="0">
              <a:solidFill>
                <a:srgbClr val="00339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partenariato pubblico-privato</a:t>
          </a:r>
          <a:r>
            <a:rPr lang="it-IT" sz="2400" b="1" kern="1200" dirty="0">
              <a:solidFill>
                <a:srgbClr val="00339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</a:p>
      </dgm:t>
    </dgm:pt>
    <dgm:pt modelId="{36EC5A92-7D5A-4378-B7FE-81664CA5CA41}" type="parTrans" cxnId="{7706A539-7B92-4706-ADE7-D8555509768F}">
      <dgm:prSet/>
      <dgm:spPr/>
      <dgm:t>
        <a:bodyPr/>
        <a:lstStyle/>
        <a:p>
          <a:endParaRPr lang="it-IT"/>
        </a:p>
      </dgm:t>
    </dgm:pt>
    <dgm:pt modelId="{25C2C81B-63B2-45B6-BB1E-557DA5813D37}" type="sibTrans" cxnId="{7706A539-7B92-4706-ADE7-D8555509768F}">
      <dgm:prSet/>
      <dgm:spPr/>
      <dgm:t>
        <a:bodyPr/>
        <a:lstStyle/>
        <a:p>
          <a:endParaRPr lang="it-IT"/>
        </a:p>
      </dgm:t>
    </dgm:pt>
    <dgm:pt modelId="{101DBA7C-F622-4AA4-9EA8-018B257FE73F}">
      <dgm:prSet phldrT="[Text]" custT="1"/>
      <dgm:spPr>
        <a:noFill/>
        <a:ln w="28575">
          <a:solidFill>
            <a:srgbClr val="F4A845"/>
          </a:solidFill>
        </a:ln>
      </dgm:spPr>
      <dgm:t>
        <a:bodyPr/>
        <a:lstStyle/>
        <a:p>
          <a:pPr algn="just"/>
          <a:r>
            <a:rPr lang="it-IT" sz="2400" b="1" kern="1200" dirty="0">
              <a:solidFill>
                <a:srgbClr val="FA94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Prospettiva dell’intervento: </a:t>
          </a:r>
          <a:r>
            <a:rPr lang="it-IT" sz="2400" b="0" kern="1200" dirty="0">
              <a:solidFill>
                <a:srgbClr val="00339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dai servizi a bassa soglia verso una progressiva inclusione sociale</a:t>
          </a:r>
          <a:endParaRPr lang="it-IT" sz="2400" b="1" kern="1200" dirty="0">
            <a:solidFill>
              <a:srgbClr val="003399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C1670BDE-CB76-4C21-9AA8-31514C984BC5}" type="parTrans" cxnId="{F2667C9F-FBDB-41F9-8E32-05DADCAD1D28}">
      <dgm:prSet/>
      <dgm:spPr/>
      <dgm:t>
        <a:bodyPr/>
        <a:lstStyle/>
        <a:p>
          <a:endParaRPr lang="it-IT"/>
        </a:p>
      </dgm:t>
    </dgm:pt>
    <dgm:pt modelId="{B123F473-AF0A-4CE8-B4F4-3106574D3C30}" type="sibTrans" cxnId="{F2667C9F-FBDB-41F9-8E32-05DADCAD1D28}">
      <dgm:prSet/>
      <dgm:spPr/>
      <dgm:t>
        <a:bodyPr/>
        <a:lstStyle/>
        <a:p>
          <a:endParaRPr lang="it-IT"/>
        </a:p>
      </dgm:t>
    </dgm:pt>
    <dgm:pt modelId="{6022A782-4A7B-43D2-A8E4-237D8EBD272C}">
      <dgm:prSet custT="1"/>
      <dgm:spPr>
        <a:noFill/>
        <a:ln w="28575">
          <a:solidFill>
            <a:srgbClr val="F4A845"/>
          </a:solidFill>
        </a:ln>
      </dgm:spPr>
      <dgm:t>
        <a:bodyPr/>
        <a:lstStyle/>
        <a:p>
          <a:r>
            <a:rPr lang="it-IT" sz="2400" b="1" kern="1200" dirty="0">
              <a:solidFill>
                <a:srgbClr val="FA94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Azioni innovative: </a:t>
          </a:r>
          <a:r>
            <a:rPr lang="it-IT" sz="2400" b="0" kern="1200" dirty="0">
              <a:solidFill>
                <a:srgbClr val="00339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Housing first</a:t>
          </a:r>
        </a:p>
      </dgm:t>
    </dgm:pt>
    <dgm:pt modelId="{A9C60E43-0690-4E79-9C1B-F80E91EACA23}" type="parTrans" cxnId="{0B134A1A-1E2B-4DA8-9D87-AA686CD3A197}">
      <dgm:prSet/>
      <dgm:spPr/>
      <dgm:t>
        <a:bodyPr/>
        <a:lstStyle/>
        <a:p>
          <a:endParaRPr lang="it-IT"/>
        </a:p>
      </dgm:t>
    </dgm:pt>
    <dgm:pt modelId="{11683118-DCFC-4B3A-B45D-2AAD98BB6CE1}" type="sibTrans" cxnId="{0B134A1A-1E2B-4DA8-9D87-AA686CD3A197}">
      <dgm:prSet/>
      <dgm:spPr/>
      <dgm:t>
        <a:bodyPr/>
        <a:lstStyle/>
        <a:p>
          <a:endParaRPr lang="it-IT"/>
        </a:p>
      </dgm:t>
    </dgm:pt>
    <dgm:pt modelId="{3AC3F7D0-FA4D-4E4B-8AFA-B8C787716273}" type="pres">
      <dgm:prSet presAssocID="{827CCC54-4BF7-433E-8C59-0E6EAF662DB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EB3C2EC7-FE8C-4639-9EFF-BB30EE2E5043}" type="pres">
      <dgm:prSet presAssocID="{827CCC54-4BF7-433E-8C59-0E6EAF662DB2}" presName="Name1" presStyleCnt="0"/>
      <dgm:spPr/>
    </dgm:pt>
    <dgm:pt modelId="{2F75B248-C9B2-41F3-BD12-1EDDCC804FA2}" type="pres">
      <dgm:prSet presAssocID="{827CCC54-4BF7-433E-8C59-0E6EAF662DB2}" presName="cycle" presStyleCnt="0"/>
      <dgm:spPr/>
    </dgm:pt>
    <dgm:pt modelId="{E9C5BE06-AAB2-4713-A751-E11822ACE428}" type="pres">
      <dgm:prSet presAssocID="{827CCC54-4BF7-433E-8C59-0E6EAF662DB2}" presName="srcNode" presStyleLbl="node1" presStyleIdx="0" presStyleCnt="4"/>
      <dgm:spPr/>
    </dgm:pt>
    <dgm:pt modelId="{657166F6-C6AA-4893-A8DE-893E6D5FF776}" type="pres">
      <dgm:prSet presAssocID="{827CCC54-4BF7-433E-8C59-0E6EAF662DB2}" presName="conn" presStyleLbl="parChTrans1D2" presStyleIdx="0" presStyleCnt="1"/>
      <dgm:spPr/>
      <dgm:t>
        <a:bodyPr/>
        <a:lstStyle/>
        <a:p>
          <a:endParaRPr lang="en-GB"/>
        </a:p>
      </dgm:t>
    </dgm:pt>
    <dgm:pt modelId="{CF87B1CB-5BCF-4BAB-A91E-E3F164AB1B6C}" type="pres">
      <dgm:prSet presAssocID="{827CCC54-4BF7-433E-8C59-0E6EAF662DB2}" presName="extraNode" presStyleLbl="node1" presStyleIdx="0" presStyleCnt="4"/>
      <dgm:spPr/>
    </dgm:pt>
    <dgm:pt modelId="{14FCC475-FEB3-461C-BF95-42B9EDC04A31}" type="pres">
      <dgm:prSet presAssocID="{827CCC54-4BF7-433E-8C59-0E6EAF662DB2}" presName="dstNode" presStyleLbl="node1" presStyleIdx="0" presStyleCnt="4"/>
      <dgm:spPr/>
    </dgm:pt>
    <dgm:pt modelId="{C9D37CD8-504D-482A-B7E3-4610713A247B}" type="pres">
      <dgm:prSet presAssocID="{B52C6AA4-AA0A-4B1E-A4B4-D4C7B9A281F6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A47810-4F8A-42B9-93FC-CE3E1B6ADB36}" type="pres">
      <dgm:prSet presAssocID="{B52C6AA4-AA0A-4B1E-A4B4-D4C7B9A281F6}" presName="accent_1" presStyleCnt="0"/>
      <dgm:spPr/>
    </dgm:pt>
    <dgm:pt modelId="{2EEE9B12-007B-41D6-9464-3FAF3BF48977}" type="pres">
      <dgm:prSet presAssocID="{B52C6AA4-AA0A-4B1E-A4B4-D4C7B9A281F6}" presName="accentRepeatNode" presStyleLbl="solidFgAcc1" presStyleIdx="0" presStyleCnt="4"/>
      <dgm:spPr>
        <a:ln w="28575">
          <a:solidFill>
            <a:srgbClr val="F4A845"/>
          </a:solidFill>
        </a:ln>
      </dgm:spPr>
    </dgm:pt>
    <dgm:pt modelId="{BE22E559-C451-4F2B-8F31-02502F545D4D}" type="pres">
      <dgm:prSet presAssocID="{1A6AD2F1-0082-4F4A-8EC1-B0178A6946F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6C8543-0EB1-459F-9B5E-58B903CF9179}" type="pres">
      <dgm:prSet presAssocID="{1A6AD2F1-0082-4F4A-8EC1-B0178A6946FB}" presName="accent_2" presStyleCnt="0"/>
      <dgm:spPr/>
    </dgm:pt>
    <dgm:pt modelId="{2DAF3741-2A19-4520-A482-435E77E0F364}" type="pres">
      <dgm:prSet presAssocID="{1A6AD2F1-0082-4F4A-8EC1-B0178A6946FB}" presName="accentRepeatNode" presStyleLbl="solidFgAcc1" presStyleIdx="1" presStyleCnt="4"/>
      <dgm:spPr>
        <a:ln w="28575">
          <a:solidFill>
            <a:srgbClr val="F4A845"/>
          </a:solidFill>
        </a:ln>
      </dgm:spPr>
    </dgm:pt>
    <dgm:pt modelId="{41080A4C-F8AC-4B42-8F00-6EDAC8C745EA}" type="pres">
      <dgm:prSet presAssocID="{101DBA7C-F622-4AA4-9EA8-018B257FE73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F98A65-A5CD-4F8B-BF19-0B989D8469BB}" type="pres">
      <dgm:prSet presAssocID="{101DBA7C-F622-4AA4-9EA8-018B257FE73F}" presName="accent_3" presStyleCnt="0"/>
      <dgm:spPr/>
    </dgm:pt>
    <dgm:pt modelId="{D038A7C8-4095-4708-8C68-15E4EC88A99B}" type="pres">
      <dgm:prSet presAssocID="{101DBA7C-F622-4AA4-9EA8-018B257FE73F}" presName="accentRepeatNode" presStyleLbl="solidFgAcc1" presStyleIdx="2" presStyleCnt="4"/>
      <dgm:spPr>
        <a:ln w="28575">
          <a:solidFill>
            <a:srgbClr val="F4A845"/>
          </a:solidFill>
        </a:ln>
      </dgm:spPr>
    </dgm:pt>
    <dgm:pt modelId="{9975F635-EDA7-4CAB-902C-8FE134D9CB0E}" type="pres">
      <dgm:prSet presAssocID="{6022A782-4A7B-43D2-A8E4-237D8EBD272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8AC4D5-BE6C-4555-AC26-DC83CB040EC4}" type="pres">
      <dgm:prSet presAssocID="{6022A782-4A7B-43D2-A8E4-237D8EBD272C}" presName="accent_4" presStyleCnt="0"/>
      <dgm:spPr/>
    </dgm:pt>
    <dgm:pt modelId="{D745BF14-5504-4399-AD90-84BCE213F350}" type="pres">
      <dgm:prSet presAssocID="{6022A782-4A7B-43D2-A8E4-237D8EBD272C}" presName="accentRepeatNode" presStyleLbl="solidFgAcc1" presStyleIdx="3" presStyleCnt="4"/>
      <dgm:spPr>
        <a:ln w="28575">
          <a:solidFill>
            <a:srgbClr val="F4A845"/>
          </a:solidFill>
        </a:ln>
      </dgm:spPr>
    </dgm:pt>
  </dgm:ptLst>
  <dgm:cxnLst>
    <dgm:cxn modelId="{7706A539-7B92-4706-ADE7-D8555509768F}" srcId="{827CCC54-4BF7-433E-8C59-0E6EAF662DB2}" destId="{1A6AD2F1-0082-4F4A-8EC1-B0178A6946FB}" srcOrd="1" destOrd="0" parTransId="{36EC5A92-7D5A-4378-B7FE-81664CA5CA41}" sibTransId="{25C2C81B-63B2-45B6-BB1E-557DA5813D37}"/>
    <dgm:cxn modelId="{9E468337-D049-4DA4-8087-A81CE81305DA}" srcId="{827CCC54-4BF7-433E-8C59-0E6EAF662DB2}" destId="{B52C6AA4-AA0A-4B1E-A4B4-D4C7B9A281F6}" srcOrd="0" destOrd="0" parTransId="{198789BB-2502-47F9-8630-9CB0CBEDDD95}" sibTransId="{327D0E56-87F1-4079-A6E7-3781E16E4AB9}"/>
    <dgm:cxn modelId="{F2667C9F-FBDB-41F9-8E32-05DADCAD1D28}" srcId="{827CCC54-4BF7-433E-8C59-0E6EAF662DB2}" destId="{101DBA7C-F622-4AA4-9EA8-018B257FE73F}" srcOrd="2" destOrd="0" parTransId="{C1670BDE-CB76-4C21-9AA8-31514C984BC5}" sibTransId="{B123F473-AF0A-4CE8-B4F4-3106574D3C30}"/>
    <dgm:cxn modelId="{070DE78C-B807-4140-BEA5-9C831E57307A}" type="presOf" srcId="{327D0E56-87F1-4079-A6E7-3781E16E4AB9}" destId="{657166F6-C6AA-4893-A8DE-893E6D5FF776}" srcOrd="0" destOrd="0" presId="urn:microsoft.com/office/officeart/2008/layout/VerticalCurvedList"/>
    <dgm:cxn modelId="{D848A36F-675D-425E-A9A9-840274426896}" type="presOf" srcId="{827CCC54-4BF7-433E-8C59-0E6EAF662DB2}" destId="{3AC3F7D0-FA4D-4E4B-8AFA-B8C787716273}" srcOrd="0" destOrd="0" presId="urn:microsoft.com/office/officeart/2008/layout/VerticalCurvedList"/>
    <dgm:cxn modelId="{F4BB0146-9604-4A7C-95BB-5FDF9D4B8790}" type="presOf" srcId="{101DBA7C-F622-4AA4-9EA8-018B257FE73F}" destId="{41080A4C-F8AC-4B42-8F00-6EDAC8C745EA}" srcOrd="0" destOrd="0" presId="urn:microsoft.com/office/officeart/2008/layout/VerticalCurvedList"/>
    <dgm:cxn modelId="{D16588F1-8B50-43BD-BDD4-50A0A298500B}" type="presOf" srcId="{B52C6AA4-AA0A-4B1E-A4B4-D4C7B9A281F6}" destId="{C9D37CD8-504D-482A-B7E3-4610713A247B}" srcOrd="0" destOrd="0" presId="urn:microsoft.com/office/officeart/2008/layout/VerticalCurvedList"/>
    <dgm:cxn modelId="{26BF7920-3DBA-42C6-95FF-07754C77EBDD}" type="presOf" srcId="{6022A782-4A7B-43D2-A8E4-237D8EBD272C}" destId="{9975F635-EDA7-4CAB-902C-8FE134D9CB0E}" srcOrd="0" destOrd="0" presId="urn:microsoft.com/office/officeart/2008/layout/VerticalCurvedList"/>
    <dgm:cxn modelId="{4BF2214F-748F-4D02-BB93-EFC2F0982804}" type="presOf" srcId="{1A6AD2F1-0082-4F4A-8EC1-B0178A6946FB}" destId="{BE22E559-C451-4F2B-8F31-02502F545D4D}" srcOrd="0" destOrd="0" presId="urn:microsoft.com/office/officeart/2008/layout/VerticalCurvedList"/>
    <dgm:cxn modelId="{0B134A1A-1E2B-4DA8-9D87-AA686CD3A197}" srcId="{827CCC54-4BF7-433E-8C59-0E6EAF662DB2}" destId="{6022A782-4A7B-43D2-A8E4-237D8EBD272C}" srcOrd="3" destOrd="0" parTransId="{A9C60E43-0690-4E79-9C1B-F80E91EACA23}" sibTransId="{11683118-DCFC-4B3A-B45D-2AAD98BB6CE1}"/>
    <dgm:cxn modelId="{95448A42-2AC9-4448-82C4-83AD45D6BD80}" type="presParOf" srcId="{3AC3F7D0-FA4D-4E4B-8AFA-B8C787716273}" destId="{EB3C2EC7-FE8C-4639-9EFF-BB30EE2E5043}" srcOrd="0" destOrd="0" presId="urn:microsoft.com/office/officeart/2008/layout/VerticalCurvedList"/>
    <dgm:cxn modelId="{509C67EE-E5EB-4017-8CFB-D151E18BC5B3}" type="presParOf" srcId="{EB3C2EC7-FE8C-4639-9EFF-BB30EE2E5043}" destId="{2F75B248-C9B2-41F3-BD12-1EDDCC804FA2}" srcOrd="0" destOrd="0" presId="urn:microsoft.com/office/officeart/2008/layout/VerticalCurvedList"/>
    <dgm:cxn modelId="{387B0674-B0C3-4BCF-8E50-72E651A19E34}" type="presParOf" srcId="{2F75B248-C9B2-41F3-BD12-1EDDCC804FA2}" destId="{E9C5BE06-AAB2-4713-A751-E11822ACE428}" srcOrd="0" destOrd="0" presId="urn:microsoft.com/office/officeart/2008/layout/VerticalCurvedList"/>
    <dgm:cxn modelId="{19AB8221-C832-44D3-848C-6C6D008A328E}" type="presParOf" srcId="{2F75B248-C9B2-41F3-BD12-1EDDCC804FA2}" destId="{657166F6-C6AA-4893-A8DE-893E6D5FF776}" srcOrd="1" destOrd="0" presId="urn:microsoft.com/office/officeart/2008/layout/VerticalCurvedList"/>
    <dgm:cxn modelId="{5810115A-7F9C-4BEA-BD61-944EB22B83F1}" type="presParOf" srcId="{2F75B248-C9B2-41F3-BD12-1EDDCC804FA2}" destId="{CF87B1CB-5BCF-4BAB-A91E-E3F164AB1B6C}" srcOrd="2" destOrd="0" presId="urn:microsoft.com/office/officeart/2008/layout/VerticalCurvedList"/>
    <dgm:cxn modelId="{2FF2135E-225F-436A-B9C2-D10DA82E4787}" type="presParOf" srcId="{2F75B248-C9B2-41F3-BD12-1EDDCC804FA2}" destId="{14FCC475-FEB3-461C-BF95-42B9EDC04A31}" srcOrd="3" destOrd="0" presId="urn:microsoft.com/office/officeart/2008/layout/VerticalCurvedList"/>
    <dgm:cxn modelId="{A96792CC-EC23-4BAF-9A50-47E2547B51DB}" type="presParOf" srcId="{EB3C2EC7-FE8C-4639-9EFF-BB30EE2E5043}" destId="{C9D37CD8-504D-482A-B7E3-4610713A247B}" srcOrd="1" destOrd="0" presId="urn:microsoft.com/office/officeart/2008/layout/VerticalCurvedList"/>
    <dgm:cxn modelId="{7EC416F4-9FC4-46CC-9587-7B4C2522216C}" type="presParOf" srcId="{EB3C2EC7-FE8C-4639-9EFF-BB30EE2E5043}" destId="{83A47810-4F8A-42B9-93FC-CE3E1B6ADB36}" srcOrd="2" destOrd="0" presId="urn:microsoft.com/office/officeart/2008/layout/VerticalCurvedList"/>
    <dgm:cxn modelId="{A2B0B830-B2C0-4CA7-A79B-194A32700483}" type="presParOf" srcId="{83A47810-4F8A-42B9-93FC-CE3E1B6ADB36}" destId="{2EEE9B12-007B-41D6-9464-3FAF3BF48977}" srcOrd="0" destOrd="0" presId="urn:microsoft.com/office/officeart/2008/layout/VerticalCurvedList"/>
    <dgm:cxn modelId="{CFA94DA6-0217-473B-9AE4-F25F5B187C3B}" type="presParOf" srcId="{EB3C2EC7-FE8C-4639-9EFF-BB30EE2E5043}" destId="{BE22E559-C451-4F2B-8F31-02502F545D4D}" srcOrd="3" destOrd="0" presId="urn:microsoft.com/office/officeart/2008/layout/VerticalCurvedList"/>
    <dgm:cxn modelId="{3C6FF4FD-DF31-4EA4-91FF-19B3C71DBEB5}" type="presParOf" srcId="{EB3C2EC7-FE8C-4639-9EFF-BB30EE2E5043}" destId="{E56C8543-0EB1-459F-9B5E-58B903CF9179}" srcOrd="4" destOrd="0" presId="urn:microsoft.com/office/officeart/2008/layout/VerticalCurvedList"/>
    <dgm:cxn modelId="{DD0FEA86-B42F-4525-A6EF-D02D915E3A57}" type="presParOf" srcId="{E56C8543-0EB1-459F-9B5E-58B903CF9179}" destId="{2DAF3741-2A19-4520-A482-435E77E0F364}" srcOrd="0" destOrd="0" presId="urn:microsoft.com/office/officeart/2008/layout/VerticalCurvedList"/>
    <dgm:cxn modelId="{E34BF690-D066-4F2E-8003-5E9C3E284C31}" type="presParOf" srcId="{EB3C2EC7-FE8C-4639-9EFF-BB30EE2E5043}" destId="{41080A4C-F8AC-4B42-8F00-6EDAC8C745EA}" srcOrd="5" destOrd="0" presId="urn:microsoft.com/office/officeart/2008/layout/VerticalCurvedList"/>
    <dgm:cxn modelId="{93135C64-8F15-4FC6-877D-5822C5381609}" type="presParOf" srcId="{EB3C2EC7-FE8C-4639-9EFF-BB30EE2E5043}" destId="{A0F98A65-A5CD-4F8B-BF19-0B989D8469BB}" srcOrd="6" destOrd="0" presId="urn:microsoft.com/office/officeart/2008/layout/VerticalCurvedList"/>
    <dgm:cxn modelId="{7756D44C-97F8-45B2-9E2C-ED996EE8832A}" type="presParOf" srcId="{A0F98A65-A5CD-4F8B-BF19-0B989D8469BB}" destId="{D038A7C8-4095-4708-8C68-15E4EC88A99B}" srcOrd="0" destOrd="0" presId="urn:microsoft.com/office/officeart/2008/layout/VerticalCurvedList"/>
    <dgm:cxn modelId="{74097733-078B-482D-B888-7E011A887552}" type="presParOf" srcId="{EB3C2EC7-FE8C-4639-9EFF-BB30EE2E5043}" destId="{9975F635-EDA7-4CAB-902C-8FE134D9CB0E}" srcOrd="7" destOrd="0" presId="urn:microsoft.com/office/officeart/2008/layout/VerticalCurvedList"/>
    <dgm:cxn modelId="{400C1573-51CE-4CF9-BC2E-A7F68940A113}" type="presParOf" srcId="{EB3C2EC7-FE8C-4639-9EFF-BB30EE2E5043}" destId="{178AC4D5-BE6C-4555-AC26-DC83CB040EC4}" srcOrd="8" destOrd="0" presId="urn:microsoft.com/office/officeart/2008/layout/VerticalCurvedList"/>
    <dgm:cxn modelId="{8DE9C0DF-957D-4FE1-A19F-84A785CFEB49}" type="presParOf" srcId="{178AC4D5-BE6C-4555-AC26-DC83CB040EC4}" destId="{D745BF14-5504-4399-AD90-84BCE213F35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166F6-C6AA-4893-A8DE-893E6D5FF776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8575" cap="flat" cmpd="sng" algn="ctr">
          <a:solidFill>
            <a:srgbClr val="F4A84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D37CD8-504D-482A-B7E3-4610713A247B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noFill/>
        <a:ln w="28575" cap="flat" cmpd="sng" algn="ctr">
          <a:solidFill>
            <a:srgbClr val="F4A84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0960" rIns="60960" bIns="60960" numCol="1" spcCol="1270" anchor="ctr" anchorCtr="0">
          <a:noAutofit/>
        </a:bodyPr>
        <a:lstStyle/>
        <a:p>
          <a:pPr lvl="0" algn="just" defTabSz="360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2400" b="1" kern="1200" dirty="0">
              <a:solidFill>
                <a:srgbClr val="FA94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Presa in carico:</a:t>
          </a:r>
          <a:r>
            <a:rPr lang="it-IT" sz="2400" b="0" kern="1200" dirty="0">
              <a:solidFill>
                <a:srgbClr val="3C4185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sz="2400" b="0" kern="12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rPr>
            <a:t>definizione degli interventi sulla base delle specifiche esigenze individuali</a:t>
          </a:r>
          <a:r>
            <a:rPr lang="it-IT" sz="2400" kern="12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it-IT" sz="4000" kern="1200" dirty="0">
            <a:solidFill>
              <a:srgbClr val="003399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10504" y="416587"/>
        <a:ext cx="7440913" cy="833607"/>
      </dsp:txXfrm>
    </dsp:sp>
    <dsp:sp modelId="{2EEE9B12-007B-41D6-9464-3FAF3BF48977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4A84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22E559-C451-4F2B-8F31-02502F545D4D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noFill/>
        <a:ln w="28575" cap="flat" cmpd="sng" algn="ctr">
          <a:solidFill>
            <a:srgbClr val="F4A84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>
              <a:solidFill>
                <a:srgbClr val="FA94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Rete dei servizi locali:</a:t>
          </a:r>
          <a:r>
            <a:rPr lang="it-IT" sz="2400" b="0" kern="1200" dirty="0">
              <a:solidFill>
                <a:srgbClr val="3C4185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it-IT" sz="2400" b="0" kern="1200" dirty="0">
              <a:solidFill>
                <a:srgbClr val="00339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partenariato pubblico-privato</a:t>
          </a:r>
          <a:r>
            <a:rPr lang="it-IT" sz="2400" b="1" kern="1200" dirty="0">
              <a:solidFill>
                <a:srgbClr val="00339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</a:p>
      </dsp:txBody>
      <dsp:txXfrm>
        <a:off x="1088431" y="1667215"/>
        <a:ext cx="6962986" cy="833607"/>
      </dsp:txXfrm>
    </dsp:sp>
    <dsp:sp modelId="{2DAF3741-2A19-4520-A482-435E77E0F364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4A84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80A4C-F8AC-4B42-8F00-6EDAC8C745EA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noFill/>
        <a:ln w="28575" cap="flat" cmpd="sng" algn="ctr">
          <a:solidFill>
            <a:srgbClr val="F4A84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>
              <a:solidFill>
                <a:srgbClr val="FA94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Prospettiva dell’intervento: </a:t>
          </a:r>
          <a:r>
            <a:rPr lang="it-IT" sz="2400" b="0" kern="1200" dirty="0">
              <a:solidFill>
                <a:srgbClr val="00339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dai servizi a bassa soglia verso una progressiva inclusione sociale</a:t>
          </a:r>
          <a:endParaRPr lang="it-IT" sz="2400" b="1" kern="1200" dirty="0">
            <a:solidFill>
              <a:srgbClr val="003399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1088431" y="2917843"/>
        <a:ext cx="6962986" cy="833607"/>
      </dsp:txXfrm>
    </dsp:sp>
    <dsp:sp modelId="{D038A7C8-4095-4708-8C68-15E4EC88A99B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4A84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75F635-EDA7-4CAB-902C-8FE134D9CB0E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noFill/>
        <a:ln w="28575" cap="flat" cmpd="sng" algn="ctr">
          <a:solidFill>
            <a:srgbClr val="F4A84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>
              <a:solidFill>
                <a:srgbClr val="FA94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Azioni innovative: </a:t>
          </a:r>
          <a:r>
            <a:rPr lang="it-IT" sz="2400" b="0" kern="1200" dirty="0">
              <a:solidFill>
                <a:srgbClr val="003399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Housing first</a:t>
          </a:r>
        </a:p>
      </dsp:txBody>
      <dsp:txXfrm>
        <a:off x="610504" y="4168472"/>
        <a:ext cx="7440913" cy="833607"/>
      </dsp:txXfrm>
    </dsp:sp>
    <dsp:sp modelId="{D745BF14-5504-4399-AD90-84BCE213F350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4A84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3D443-C055-44BE-BFB4-77ED8F95EC07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74728-B550-4DF2-B74C-D33472F4F72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19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74728-B550-4DF2-B74C-D33472F4F7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63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74728-B550-4DF2-B74C-D33472F4F7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8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3B1747-5E4A-453C-8109-F654FD4A2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8DD4272-26B7-4ABA-B65B-1AF407CF4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6F2814-B03F-4669-A27D-C9251609B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5F98-5EFB-478C-A623-4FE454D5F851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ADE64F-6B5A-4D29-968C-F61B95BD8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603B04-8A1A-40C6-BD58-03933768E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D4D1-2ADA-44CE-9910-FFDF254965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37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A34F65-574C-4BFC-A578-11D35532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A0AFEA5-A4FA-42A8-ADE9-D0D36EB05F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86F1CB-2913-4FBD-9FF5-C8D7DF1A1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5F98-5EFB-478C-A623-4FE454D5F851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EBA459-BA96-43AB-A427-3F6AD7319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CF9ED2-2C31-461E-832D-E9B752045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D4D1-2ADA-44CE-9910-FFDF254965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95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D628DFC-A684-46FB-BD0D-C05F7712EF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12CFA81-5D46-4AF9-B664-E5C9D44CCA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AE8799-B0BE-435F-AB61-128BEF3C0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5F98-5EFB-478C-A623-4FE454D5F851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4922E2-E69A-45D9-8608-C9333F248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2360ED-FDC9-4033-A33E-6A7B72B4C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D4D1-2ADA-44CE-9910-FFDF254965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12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630994-73CD-4755-9777-6BFE7E083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0465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: Black">
    <p:bg>
      <p:bgPr>
        <a:solidFill>
          <a:srgbClr val="4600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571500"/>
            <a:ext cx="8572500" cy="2971800"/>
          </a:xfrm>
        </p:spPr>
        <p:txBody>
          <a:bodyPr tIns="0" anchor="t" anchorCtr="0">
            <a:noAutofit/>
          </a:bodyPr>
          <a:lstStyle>
            <a:lvl1pPr algn="l">
              <a:lnSpc>
                <a:spcPct val="70000"/>
              </a:lnSpc>
              <a:defRPr sz="8000" spc="-150" baseline="0">
                <a:latin typeface="Graphik Black" panose="020B0A0303020206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0999" y="3543300"/>
            <a:ext cx="8572501" cy="3162300"/>
          </a:xfrm>
        </p:spPr>
        <p:txBody>
          <a:bodyPr>
            <a:noAutofit/>
          </a:bodyPr>
          <a:lstStyle>
            <a:lvl1pPr marL="0" indent="0">
              <a:lnSpc>
                <a:spcPct val="65000"/>
              </a:lnSpc>
              <a:spcAft>
                <a:spcPts val="600"/>
              </a:spcAft>
              <a:defRPr sz="4400" b="1" spc="-150" baseline="0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defRPr sz="4400" b="0" cap="none" baseline="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defRPr sz="2800" b="0" cap="none" baseline="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None/>
              <a:defRPr sz="2000" b="0" cap="none" baseline="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None/>
              <a:defRPr sz="1200" b="0" cap="none" baseline="0">
                <a:latin typeface="+mn-lt"/>
              </a:defRPr>
            </a:lvl5pPr>
            <a:lvl7pPr>
              <a:defRPr b="1"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US" dirty="0" err="1"/>
              <a:t>fIrst</a:t>
            </a:r>
            <a:r>
              <a:rPr lang="en-US" dirty="0"/>
              <a:t>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xmlns="" id="{9D4EBF93-9337-514D-AA0C-109830FC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2" y="6519009"/>
            <a:ext cx="5714999" cy="20637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en-US"/>
              <a:t>Copyright © 2019 Accenture. All rights reserved.</a:t>
            </a: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xmlns="" id="{0B5B8F42-10BD-F843-B813-01997DB97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2" y="6519009"/>
            <a:ext cx="304799" cy="20637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9AC08D-23A9-440E-BCB9-AA1E9877CC3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31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085EC7-9837-4C76-B1D7-A95FDE9A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8598A-E2F3-4027-95F7-BD916C1D1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F99F41-ED22-420D-BF6D-4460CD8C3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5F98-5EFB-478C-A623-4FE454D5F851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DB1300-EDAD-4862-BAFD-3F4510CEB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A878BA-D927-456D-AC48-A2BB8B7E9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D4D1-2ADA-44CE-9910-FFDF254965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1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E169D6-A7B7-4402-BF13-5B922AF5B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983393-2263-40EC-812D-2D8B87C7C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BD06D0-BC04-4DB9-AE77-3C6C45A22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5F98-5EFB-478C-A623-4FE454D5F851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F70056-052F-4907-B619-05C346C2D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8D23BF-3898-4B3F-B23D-3CA6403CE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D4D1-2ADA-44CE-9910-FFDF254965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8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C0B311-C045-46CC-BEFA-E3BC4F7BF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B57C6A-8BF5-435A-BD8F-F434B3FBA7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E876421-D807-4D32-9540-11592833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B953AD8-E684-475D-BA1B-8C44DC2B3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5F98-5EFB-478C-A623-4FE454D5F851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9192F98-E803-47F9-9DE9-2B620A5DE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A735BC-5B66-452C-8A59-A4C8B519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D4D1-2ADA-44CE-9910-FFDF254965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05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AFE42A-24F3-44CD-B554-A5F76434C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3BA9633-0AF5-4E87-AB75-715A2EBB4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D6EEFE2-7CB9-4549-8CF9-354343EE3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C2D88D0-864E-41E5-A2D3-FF7005704C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440E7AE-9527-4925-BFF9-758D15DC8D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24DFADA-10E0-42DF-A85E-9EA7415EB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5F98-5EFB-478C-A623-4FE454D5F851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DD5DDDA-A06E-4DD9-8482-95D4FAC26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357E2B1-AEF4-4E98-9D53-39A37ABC0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D4D1-2ADA-44CE-9910-FFDF254965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2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FBABD3-2269-4B67-AEF0-11255458A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9C1508C-0B95-4E8A-A55E-B2DFBE040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5F98-5EFB-478C-A623-4FE454D5F851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AAFFCF9-FDD7-4795-9066-AD54B8B6D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BC7F6EE-AC13-4D13-B981-F2919A908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D4D1-2ADA-44CE-9910-FFDF254965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37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BCF0ABB-D964-4D2F-8D55-9C7376554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5F98-5EFB-478C-A623-4FE454D5F851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E8997BF-92A2-4E61-BE67-FCCAF28D5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28E567-0744-48FC-9DE5-DF203488B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D4D1-2ADA-44CE-9910-FFDF2549659D}" type="slidenum">
              <a:rPr lang="en-US" smtClean="0"/>
              <a:t>‹N›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4A30B32-D79A-4350-9781-E9C609B08B73}"/>
              </a:ext>
            </a:extLst>
          </p:cNvPr>
          <p:cNvCxnSpPr/>
          <p:nvPr userDrawn="1"/>
        </p:nvCxnSpPr>
        <p:spPr>
          <a:xfrm>
            <a:off x="1187922" y="6399999"/>
            <a:ext cx="11004078" cy="0"/>
          </a:xfrm>
          <a:prstGeom prst="line">
            <a:avLst/>
          </a:prstGeom>
          <a:ln w="28575">
            <a:solidFill>
              <a:srgbClr val="0033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xmlns="" id="{8BA5A7C2-A76F-40EE-9C55-CEA262571BCE}"/>
              </a:ext>
            </a:extLst>
          </p:cNvPr>
          <p:cNvSpPr txBox="1">
            <a:spLocks/>
          </p:cNvSpPr>
          <p:nvPr userDrawn="1"/>
        </p:nvSpPr>
        <p:spPr>
          <a:xfrm>
            <a:off x="11506202" y="6519009"/>
            <a:ext cx="304799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9AC08D-23A9-440E-BCB9-AA1E9877CC38}" type="slidenum">
              <a:rPr lang="en-US" smtClean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pPr/>
              <a:t>‹N›</a:t>
            </a:fld>
            <a:endParaRPr lang="en-US">
              <a:solidFill>
                <a:prstClr val="white">
                  <a:lumMod val="65000"/>
                </a:prstClr>
              </a:solidFill>
              <a:latin typeface="Calibri" panose="020F0502020204030204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xmlns="" id="{84176E2B-0872-44BB-ABAB-26D6AE059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6157" y="-34592"/>
            <a:ext cx="3405843" cy="43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5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4AD0B5-5333-4143-8A4D-B6E08055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3FE122-CC4A-4581-8FA9-E3E250A28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EB97437-B8E0-4EC7-8DF6-64CA0FA3E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DEC7847-8565-410D-ADE1-4563280A9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5F98-5EFB-478C-A623-4FE454D5F851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782745C-8E38-49C7-88FE-ED19B2A98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F50042C-6C0C-4D40-B011-7F389350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D4D1-2ADA-44CE-9910-FFDF254965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31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4B5743-4BC4-4D0C-8D70-B824D625F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E897DD2-01C6-4430-8DD2-4294D76052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BD5C7C0-CCFE-48D5-851D-AE0677FAE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A40C4D-7B13-444C-8A99-231514054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5F98-5EFB-478C-A623-4FE454D5F851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767A98A-E482-4069-99F7-B8E4C4C3E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7854BC3-8E82-49E3-A813-4E9A1D80B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D4D1-2ADA-44CE-9910-FFDF254965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1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B9763DC-631F-4AFA-A5FF-A0D84C0AF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497E26-352E-40A9-8454-BF73B2EE7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9C7451-7AC7-40A4-845C-8AFE8FD18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35F98-5EFB-478C-A623-4FE454D5F851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D47C36-9F7F-46BF-AF59-01B7C914AF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4DC08B-D0C6-4985-8D33-34D6DB5E5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7D4D1-2ADA-44CE-9910-FFDF254965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0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>
            <a:extLst>
              <a:ext uri="{FF2B5EF4-FFF2-40B4-BE49-F238E27FC236}">
                <a16:creationId xmlns:a16="http://schemas.microsoft.com/office/drawing/2014/main" xmlns="" id="{CF1B13DF-E328-4CB2-B95A-266D1DC2F690}"/>
              </a:ext>
            </a:extLst>
          </p:cNvPr>
          <p:cNvSpPr/>
          <p:nvPr/>
        </p:nvSpPr>
        <p:spPr>
          <a:xfrm>
            <a:off x="-14174" y="13865"/>
            <a:ext cx="12192000" cy="6858000"/>
          </a:xfrm>
          <a:prstGeom prst="rect">
            <a:avLst/>
          </a:prstGeom>
          <a:solidFill>
            <a:srgbClr val="003399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3B2A3AD-75AD-4370-A19E-DB7B9EE76EEA}"/>
              </a:ext>
            </a:extLst>
          </p:cNvPr>
          <p:cNvSpPr/>
          <p:nvPr/>
        </p:nvSpPr>
        <p:spPr>
          <a:xfrm flipV="1">
            <a:off x="2744" y="5154931"/>
            <a:ext cx="12192000" cy="171449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E0C8A61-D68C-4DBA-96E1-D9B0A490D2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80" t="81204" r="1295" b="4529"/>
          <a:stretch/>
        </p:blipFill>
        <p:spPr>
          <a:xfrm>
            <a:off x="-14174" y="6730408"/>
            <a:ext cx="12206174" cy="1414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A096B684-0A82-43D7-A854-BF0779863681}"/>
              </a:ext>
            </a:extLst>
          </p:cNvPr>
          <p:cNvSpPr txBox="1">
            <a:spLocks/>
          </p:cNvSpPr>
          <p:nvPr/>
        </p:nvSpPr>
        <p:spPr>
          <a:xfrm>
            <a:off x="0" y="651391"/>
            <a:ext cx="12203430" cy="35040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8000" b="0" kern="1200" cap="all" baseline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it-IT" sz="4400" dirty="0">
              <a:gradFill flip="none" rotWithShape="1">
                <a:gsLst>
                  <a:gs pos="8000">
                    <a:srgbClr val="70CCE2"/>
                  </a:gs>
                  <a:gs pos="100000">
                    <a:srgbClr val="93C84B"/>
                  </a:gs>
                </a:gsLst>
                <a:lin ang="1800000" scaled="0"/>
                <a:tileRect/>
              </a:gradFill>
              <a:latin typeface="+mn-lt"/>
            </a:endParaRPr>
          </a:p>
          <a:p>
            <a:pPr algn="ctr"/>
            <a:r>
              <a:rPr lang="it-IT" sz="4400" b="1" i="1" dirty="0">
                <a:solidFill>
                  <a:schemeClr val="bg1"/>
                </a:solidFill>
              </a:rPr>
              <a:t>Ministero del Lavoro</a:t>
            </a:r>
          </a:p>
          <a:p>
            <a:pPr algn="ctr"/>
            <a:endParaRPr lang="it-IT" sz="3200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it-IT" sz="3600" b="1" i="1" dirty="0">
                <a:solidFill>
                  <a:srgbClr val="FA94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Combattere la povertà estrema</a:t>
            </a:r>
          </a:p>
          <a:p>
            <a:pPr algn="ctr">
              <a:lnSpc>
                <a:spcPct val="100000"/>
              </a:lnSpc>
            </a:pPr>
            <a:r>
              <a:rPr lang="it-IT" sz="3600" b="1" i="1" dirty="0">
                <a:solidFill>
                  <a:srgbClr val="FA94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L’approccio integrato</a:t>
            </a:r>
          </a:p>
          <a:p>
            <a:pPr algn="ctr">
              <a:lnSpc>
                <a:spcPct val="100000"/>
              </a:lnSpc>
            </a:pPr>
            <a:r>
              <a:rPr lang="it-IT" sz="3600" b="1" i="1" dirty="0">
                <a:solidFill>
                  <a:srgbClr val="FA94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FEAD – FSE</a:t>
            </a:r>
            <a:endParaRPr lang="it-IT" sz="32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00000"/>
              </a:lnSpc>
            </a:pPr>
            <a:endParaRPr lang="it-IT" sz="1800" dirty="0">
              <a:solidFill>
                <a:srgbClr val="4E5BA6"/>
              </a:solidFill>
              <a:latin typeface="+mn-lt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02F09486-6406-4196-9DE9-153B6E80949B}"/>
              </a:ext>
            </a:extLst>
          </p:cNvPr>
          <p:cNvSpPr/>
          <p:nvPr/>
        </p:nvSpPr>
        <p:spPr>
          <a:xfrm>
            <a:off x="3040913" y="462111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>
                <a:srgbClr val="FE8637"/>
              </a:buClr>
              <a:buSzPts val="1260"/>
            </a:pPr>
            <a:r>
              <a:rPr lang="en-US" b="1" kern="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sym typeface="Century Schoolbook"/>
              </a:rPr>
              <a:t>Patrizia De Felici</a:t>
            </a:r>
          </a:p>
          <a:p>
            <a:pPr lvl="0" algn="ctr">
              <a:buClr>
                <a:srgbClr val="FE8637"/>
              </a:buClr>
              <a:buSzPts val="1260"/>
            </a:pPr>
            <a:r>
              <a:rPr lang="en-US" b="1" kern="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sym typeface="Century Schoolbook"/>
              </a:rPr>
              <a:t>Forum </a:t>
            </a:r>
            <a:r>
              <a:rPr lang="en-US" b="1" kern="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sym typeface="Century Schoolbook"/>
              </a:rPr>
              <a:t>PA</a:t>
            </a:r>
            <a:br>
              <a:rPr lang="en-US" b="1" kern="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sym typeface="Century Schoolbook"/>
              </a:rPr>
            </a:br>
            <a:r>
              <a:rPr lang="en-US" b="1" kern="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sym typeface="Century Schoolbook"/>
              </a:rPr>
              <a:t>Roma, 15 </a:t>
            </a:r>
            <a:r>
              <a:rPr lang="en-US" b="1" kern="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sym typeface="Century Schoolbook"/>
              </a:rPr>
              <a:t>maggio</a:t>
            </a:r>
            <a:r>
              <a:rPr lang="en-US" b="1" kern="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sym typeface="Century Schoolbook"/>
              </a:rPr>
              <a:t> 2019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0BFA3E3F-2466-4918-AFCB-174A23973D2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9827" y="5763560"/>
            <a:ext cx="7921752" cy="100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45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22">
            <a:extLst>
              <a:ext uri="{FF2B5EF4-FFF2-40B4-BE49-F238E27FC236}">
                <a16:creationId xmlns:a16="http://schemas.microsoft.com/office/drawing/2014/main" xmlns="" id="{1605788B-265C-4F7A-850C-5EE1D660FF0C}"/>
              </a:ext>
            </a:extLst>
          </p:cNvPr>
          <p:cNvSpPr txBox="1">
            <a:spLocks/>
          </p:cNvSpPr>
          <p:nvPr/>
        </p:nvSpPr>
        <p:spPr>
          <a:xfrm>
            <a:off x="424065" y="182549"/>
            <a:ext cx="12397061" cy="8231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45720" rIns="0" bIns="0" rtlCol="0" anchor="t" anchorCtr="0">
            <a:normAutofit/>
          </a:bodyPr>
          <a:lstStyle>
            <a:lvl1pPr marL="0" indent="0" algn="l" defTabSz="91437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0" kern="1200" cap="all" baseline="0">
                <a:solidFill>
                  <a:srgbClr val="4E5BA6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kumimoji="0" lang="it-IT" altLang="zh-CN" b="0" i="1" u="none" strike="noStrike" kern="1200" cap="all" spc="0" normalizeH="0" baseline="0" noProof="0" dirty="0">
                <a:ln>
                  <a:noFill/>
                </a:ln>
                <a:solidFill>
                  <a:srgbClr val="FA942E"/>
                </a:solidFill>
                <a:effectLst/>
                <a:uLnTx/>
                <a:uFillTx/>
              </a:rPr>
              <a:t>STATO DI ATTUAZIONE </a:t>
            </a:r>
            <a:r>
              <a:rPr kumimoji="0" lang="it-IT" altLang="zh-CN" b="0" i="0" u="none" strike="noStrike" kern="1200" cap="all" spc="0" normalizeH="0" baseline="0" noProof="0" dirty="0" smtClean="0">
                <a:ln>
                  <a:noFill/>
                </a:ln>
                <a:solidFill>
                  <a:srgbClr val="FA942E"/>
                </a:solidFill>
                <a:effectLst/>
                <a:uLnTx/>
                <a:uFillTx/>
              </a:rPr>
              <a:t>(1)</a:t>
            </a:r>
            <a:endParaRPr lang="it-IT" sz="1800" dirty="0">
              <a:solidFill>
                <a:srgbClr val="FA942E"/>
              </a:solidFill>
            </a:endParaRPr>
          </a:p>
        </p:txBody>
      </p:sp>
      <p:cxnSp>
        <p:nvCxnSpPr>
          <p:cNvPr id="20" name="Straight Connector 5">
            <a:extLst>
              <a:ext uri="{FF2B5EF4-FFF2-40B4-BE49-F238E27FC236}">
                <a16:creationId xmlns:a16="http://schemas.microsoft.com/office/drawing/2014/main" xmlns="" id="{A7D7B6FD-C681-4145-A9D6-46F6200B1C35}"/>
              </a:ext>
            </a:extLst>
          </p:cNvPr>
          <p:cNvCxnSpPr/>
          <p:nvPr/>
        </p:nvCxnSpPr>
        <p:spPr>
          <a:xfrm>
            <a:off x="1074957" y="2507109"/>
            <a:ext cx="2952000" cy="0"/>
          </a:xfrm>
          <a:prstGeom prst="line">
            <a:avLst/>
          </a:prstGeom>
          <a:ln w="12700">
            <a:solidFill>
              <a:srgbClr val="F4A84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6">
            <a:extLst>
              <a:ext uri="{FF2B5EF4-FFF2-40B4-BE49-F238E27FC236}">
                <a16:creationId xmlns:a16="http://schemas.microsoft.com/office/drawing/2014/main" xmlns="" id="{CCEB6B3C-EA70-4E15-B6EC-E48793568E15}"/>
              </a:ext>
            </a:extLst>
          </p:cNvPr>
          <p:cNvSpPr txBox="1"/>
          <p:nvPr/>
        </p:nvSpPr>
        <p:spPr>
          <a:xfrm>
            <a:off x="1074956" y="1952072"/>
            <a:ext cx="3109661" cy="552253"/>
          </a:xfrm>
          <a:prstGeom prst="rect">
            <a:avLst/>
          </a:prstGeom>
          <a:noFill/>
          <a:ln>
            <a:solidFill>
              <a:srgbClr val="F4A845"/>
            </a:solidFill>
          </a:ln>
        </p:spPr>
        <p:txBody>
          <a:bodyPr wrap="square" lIns="0" tIns="0" rIns="0" bIns="108000" rtlCol="0" anchor="b"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b="1" dirty="0">
                <a:solidFill>
                  <a:srgbClr val="003399"/>
                </a:solidFill>
                <a:latin typeface="Calibri" panose="020F0502020204030204" pitchFamily="34" charset="0"/>
              </a:rPr>
              <a:t>AUTORIT</a:t>
            </a:r>
            <a:r>
              <a:rPr lang="it-IT" altLang="it-IT" sz="24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</a:t>
            </a:r>
            <a:r>
              <a:rPr lang="it-IT" altLang="it-IT" sz="2400" b="1" dirty="0">
                <a:solidFill>
                  <a:srgbClr val="003399"/>
                </a:solidFill>
                <a:latin typeface="Calibri" panose="020F0502020204030204" pitchFamily="34" charset="0"/>
              </a:rPr>
              <a:t>DI GESTIONE</a:t>
            </a: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xmlns="" id="{B0B6E323-E460-44A9-BD95-863A8272E041}"/>
              </a:ext>
            </a:extLst>
          </p:cNvPr>
          <p:cNvSpPr txBox="1"/>
          <p:nvPr/>
        </p:nvSpPr>
        <p:spPr>
          <a:xfrm>
            <a:off x="8202370" y="1952072"/>
            <a:ext cx="2952000" cy="552253"/>
          </a:xfrm>
          <a:prstGeom prst="rect">
            <a:avLst/>
          </a:prstGeom>
          <a:noFill/>
          <a:ln>
            <a:solidFill>
              <a:srgbClr val="F4A845"/>
            </a:solidFill>
          </a:ln>
        </p:spPr>
        <p:txBody>
          <a:bodyPr wrap="square" lIns="0" tIns="0" rIns="0" bIns="108000" rtlCol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it-IT" altLang="it-IT" sz="2400" b="1" dirty="0">
                <a:solidFill>
                  <a:srgbClr val="003399"/>
                </a:solidFill>
                <a:latin typeface="Calibri" panose="020F0502020204030204" pitchFamily="34" charset="0"/>
              </a:rPr>
              <a:t>BENEFICIARI AVVISO 4</a:t>
            </a:r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xmlns="" id="{49FE1242-A05E-41B7-9EA8-6500E0ACF024}"/>
              </a:ext>
            </a:extLst>
          </p:cNvPr>
          <p:cNvSpPr txBox="1"/>
          <p:nvPr/>
        </p:nvSpPr>
        <p:spPr>
          <a:xfrm>
            <a:off x="4232039" y="876717"/>
            <a:ext cx="3949989" cy="6014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08000" rtlCol="0" anchor="b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800" cap="all" dirty="0">
                <a:solidFill>
                  <a:srgbClr val="FA942E"/>
                </a:solidFill>
                <a:latin typeface="Arial Black" panose="020B0A04020102020204" pitchFamily="34" charset="0"/>
                <a:cs typeface="Arial"/>
              </a:rPr>
              <a:t>2018</a:t>
            </a:r>
          </a:p>
        </p:txBody>
      </p:sp>
      <p:cxnSp>
        <p:nvCxnSpPr>
          <p:cNvPr id="24" name="Straight Connector 10">
            <a:extLst>
              <a:ext uri="{FF2B5EF4-FFF2-40B4-BE49-F238E27FC236}">
                <a16:creationId xmlns:a16="http://schemas.microsoft.com/office/drawing/2014/main" xmlns="" id="{D20BF0ED-0F9C-4731-9043-76426CC79CE1}"/>
              </a:ext>
            </a:extLst>
          </p:cNvPr>
          <p:cNvCxnSpPr/>
          <p:nvPr/>
        </p:nvCxnSpPr>
        <p:spPr>
          <a:xfrm>
            <a:off x="8202370" y="2507109"/>
            <a:ext cx="2952000" cy="0"/>
          </a:xfrm>
          <a:prstGeom prst="line">
            <a:avLst/>
          </a:prstGeom>
          <a:ln w="12700">
            <a:solidFill>
              <a:srgbClr val="F4A845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9">
            <a:extLst>
              <a:ext uri="{FF2B5EF4-FFF2-40B4-BE49-F238E27FC236}">
                <a16:creationId xmlns:a16="http://schemas.microsoft.com/office/drawing/2014/main" xmlns="" id="{D14164C8-CC0C-4C2A-A5E8-6D799A7E0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7313" y="1604422"/>
            <a:ext cx="1839440" cy="1837164"/>
          </a:xfrm>
          <a:prstGeom prst="ellipse">
            <a:avLst/>
          </a:prstGeom>
          <a:noFill/>
          <a:ln w="57150" cap="rnd">
            <a:solidFill>
              <a:srgbClr val="F4A845"/>
            </a:solidFill>
            <a:prstDash val="solid"/>
            <a:miter lim="800000"/>
            <a:headEnd type="none" w="sm" len="sm"/>
            <a:tailEnd type="none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4A845"/>
                </a:solidFill>
                <a:latin typeface="+mn-lt"/>
                <a:cs typeface="Gotham Medium" pitchFamily="2" charset="0"/>
              </a:rPr>
              <a:t>  </a:t>
            </a:r>
          </a:p>
        </p:txBody>
      </p:sp>
      <p:pic>
        <p:nvPicPr>
          <p:cNvPr id="30" name="Picture 2" descr="Risultati immagini per persone icona">
            <a:extLst>
              <a:ext uri="{FF2B5EF4-FFF2-40B4-BE49-F238E27FC236}">
                <a16:creationId xmlns:a16="http://schemas.microsoft.com/office/drawing/2014/main" xmlns="" id="{7A6FB044-EEBD-4256-A058-9C484E0FA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761" y="2737784"/>
            <a:ext cx="1241218" cy="84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6">
            <a:extLst>
              <a:ext uri="{FF2B5EF4-FFF2-40B4-BE49-F238E27FC236}">
                <a16:creationId xmlns:a16="http://schemas.microsoft.com/office/drawing/2014/main" xmlns="" id="{D2315691-2FFE-472F-8A63-1732157B4B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 l="64138" b="-14477"/>
          <a:stretch/>
        </p:blipFill>
        <p:spPr>
          <a:xfrm>
            <a:off x="1182471" y="2396690"/>
            <a:ext cx="3002147" cy="1220502"/>
          </a:xfrm>
          <a:prstGeom prst="rect">
            <a:avLst/>
          </a:prstGeom>
        </p:spPr>
      </p:pic>
      <p:pic>
        <p:nvPicPr>
          <p:cNvPr id="32" name="Picture 4" descr="Risultati immagini per icona convenzioni">
            <a:extLst>
              <a:ext uri="{FF2B5EF4-FFF2-40B4-BE49-F238E27FC236}">
                <a16:creationId xmlns:a16="http://schemas.microsoft.com/office/drawing/2014/main" xmlns="" id="{B5410711-F4A2-4BBB-B49D-DC901D524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633" y="1719205"/>
            <a:ext cx="15748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5">
            <a:extLst>
              <a:ext uri="{FF2B5EF4-FFF2-40B4-BE49-F238E27FC236}">
                <a16:creationId xmlns:a16="http://schemas.microsoft.com/office/drawing/2014/main" xmlns="" id="{7839497E-7BB7-4403-A4C4-B9D2D10D24F2}"/>
              </a:ext>
            </a:extLst>
          </p:cNvPr>
          <p:cNvSpPr/>
          <p:nvPr/>
        </p:nvSpPr>
        <p:spPr>
          <a:xfrm>
            <a:off x="3892062" y="3774831"/>
            <a:ext cx="4550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b="1" dirty="0">
                <a:solidFill>
                  <a:srgbClr val="003399"/>
                </a:solidFill>
                <a:latin typeface="Calibri" panose="020F0502020204030204" pitchFamily="34" charset="0"/>
              </a:rPr>
              <a:t>Sottoscritte 28 </a:t>
            </a:r>
            <a:r>
              <a:rPr lang="it-IT" altLang="it-IT" sz="2400" b="1" dirty="0" smtClean="0">
                <a:solidFill>
                  <a:srgbClr val="003399"/>
                </a:solidFill>
                <a:latin typeface="Calibri" panose="020F0502020204030204" pitchFamily="34" charset="0"/>
              </a:rPr>
              <a:t>convenzioni</a:t>
            </a:r>
            <a:endParaRPr lang="it-IT" altLang="it-IT" sz="2400" b="1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Text Box 29">
            <a:extLst>
              <a:ext uri="{FF2B5EF4-FFF2-40B4-BE49-F238E27FC236}">
                <a16:creationId xmlns:a16="http://schemas.microsoft.com/office/drawing/2014/main" xmlns="" id="{403B5544-4948-4616-8410-2960A4B0D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027" y="5489095"/>
            <a:ext cx="103180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dirty="0">
                <a:solidFill>
                  <a:srgbClr val="003399"/>
                </a:solidFill>
                <a:latin typeface="Calibri" panose="020F0502020204030204" pitchFamily="34" charset="0"/>
              </a:rPr>
              <a:t>Tavolo di Coordinamento </a:t>
            </a:r>
          </a:p>
        </p:txBody>
      </p:sp>
      <p:sp>
        <p:nvSpPr>
          <p:cNvPr id="36" name="Arrow: Right 40">
            <a:extLst>
              <a:ext uri="{FF2B5EF4-FFF2-40B4-BE49-F238E27FC236}">
                <a16:creationId xmlns:a16="http://schemas.microsoft.com/office/drawing/2014/main" xmlns="" id="{D181DD23-459F-4FAB-AB0B-3D490FA843BC}"/>
              </a:ext>
            </a:extLst>
          </p:cNvPr>
          <p:cNvSpPr/>
          <p:nvPr/>
        </p:nvSpPr>
        <p:spPr>
          <a:xfrm rot="5400000">
            <a:off x="5776724" y="4746027"/>
            <a:ext cx="860619" cy="518663"/>
          </a:xfrm>
          <a:prstGeom prst="rightArrow">
            <a:avLst/>
          </a:prstGeom>
          <a:solidFill>
            <a:schemeClr val="accent2"/>
          </a:solidFill>
          <a:ln>
            <a:solidFill>
              <a:srgbClr val="F4A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solidFill>
                <a:srgbClr val="FA94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433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22">
            <a:extLst>
              <a:ext uri="{FF2B5EF4-FFF2-40B4-BE49-F238E27FC236}">
                <a16:creationId xmlns:a16="http://schemas.microsoft.com/office/drawing/2014/main" xmlns="" id="{1605788B-265C-4F7A-850C-5EE1D660FF0C}"/>
              </a:ext>
            </a:extLst>
          </p:cNvPr>
          <p:cNvSpPr txBox="1">
            <a:spLocks/>
          </p:cNvSpPr>
          <p:nvPr/>
        </p:nvSpPr>
        <p:spPr>
          <a:xfrm>
            <a:off x="424065" y="182549"/>
            <a:ext cx="12397061" cy="8231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45720" rIns="0" bIns="0" rtlCol="0" anchor="t" anchorCtr="0">
            <a:normAutofit/>
          </a:bodyPr>
          <a:lstStyle>
            <a:lvl1pPr marL="0" indent="0" algn="l" defTabSz="91437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0" kern="1200" cap="all" baseline="0">
                <a:solidFill>
                  <a:srgbClr val="4E5BA6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kumimoji="0" lang="it-IT" altLang="zh-CN" b="0" i="1" u="none" strike="noStrike" kern="1200" cap="all" spc="0" normalizeH="0" baseline="0" noProof="0" dirty="0">
                <a:ln>
                  <a:noFill/>
                </a:ln>
                <a:solidFill>
                  <a:srgbClr val="FA942E"/>
                </a:solidFill>
                <a:effectLst/>
                <a:uLnTx/>
                <a:uFillTx/>
              </a:rPr>
              <a:t>STATO DI ATTUAZIONE (</a:t>
            </a:r>
            <a:r>
              <a:rPr kumimoji="0" lang="it-IT" altLang="zh-CN" b="0" i="1" u="none" strike="noStrike" kern="1200" cap="all" spc="0" normalizeH="0" baseline="0" noProof="0" dirty="0" smtClean="0">
                <a:ln>
                  <a:noFill/>
                </a:ln>
                <a:solidFill>
                  <a:srgbClr val="FA942E"/>
                </a:solidFill>
                <a:effectLst/>
                <a:uLnTx/>
                <a:uFillTx/>
              </a:rPr>
              <a:t>2)</a:t>
            </a:r>
            <a:endParaRPr lang="it-IT" sz="1800" i="1" dirty="0">
              <a:solidFill>
                <a:srgbClr val="FA942E"/>
              </a:solidFill>
            </a:endParaRPr>
          </a:p>
        </p:txBody>
      </p:sp>
      <p:sp>
        <p:nvSpPr>
          <p:cNvPr id="15" name="Arc 2">
            <a:extLst>
              <a:ext uri="{FF2B5EF4-FFF2-40B4-BE49-F238E27FC236}">
                <a16:creationId xmlns:a16="http://schemas.microsoft.com/office/drawing/2014/main" xmlns="" id="{BF72DF03-1220-4D81-B7F6-6A3E65A51DF8}"/>
              </a:ext>
            </a:extLst>
          </p:cNvPr>
          <p:cNvSpPr/>
          <p:nvPr/>
        </p:nvSpPr>
        <p:spPr>
          <a:xfrm>
            <a:off x="5211605" y="2830688"/>
            <a:ext cx="2665958" cy="2665958"/>
          </a:xfrm>
          <a:prstGeom prst="arc">
            <a:avLst>
              <a:gd name="adj1" fmla="val 16751035"/>
              <a:gd name="adj2" fmla="val 19295804"/>
            </a:avLst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16" name="Arc 3">
            <a:extLst>
              <a:ext uri="{FF2B5EF4-FFF2-40B4-BE49-F238E27FC236}">
                <a16:creationId xmlns:a16="http://schemas.microsoft.com/office/drawing/2014/main" xmlns="" id="{B0E4D539-1636-4060-9876-FBCCC5DF752F}"/>
              </a:ext>
            </a:extLst>
          </p:cNvPr>
          <p:cNvSpPr/>
          <p:nvPr/>
        </p:nvSpPr>
        <p:spPr>
          <a:xfrm flipH="1">
            <a:off x="10653225" y="2968753"/>
            <a:ext cx="2665958" cy="2665958"/>
          </a:xfrm>
          <a:prstGeom prst="arc">
            <a:avLst>
              <a:gd name="adj1" fmla="val 16751035"/>
              <a:gd name="adj2" fmla="val 19295804"/>
            </a:avLst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17" name="Arc 4">
            <a:extLst>
              <a:ext uri="{FF2B5EF4-FFF2-40B4-BE49-F238E27FC236}">
                <a16:creationId xmlns:a16="http://schemas.microsoft.com/office/drawing/2014/main" xmlns="" id="{643F4B1D-F9D3-48B4-8487-ECFA7232DE1F}"/>
              </a:ext>
            </a:extLst>
          </p:cNvPr>
          <p:cNvSpPr/>
          <p:nvPr/>
        </p:nvSpPr>
        <p:spPr>
          <a:xfrm flipH="1">
            <a:off x="4317539" y="2830688"/>
            <a:ext cx="2665958" cy="2665958"/>
          </a:xfrm>
          <a:prstGeom prst="arc">
            <a:avLst>
              <a:gd name="adj1" fmla="val 16751035"/>
              <a:gd name="adj2" fmla="val 19295804"/>
            </a:avLst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xmlns="" id="{7869A327-0673-4AAE-8B20-7D571319F6A0}"/>
              </a:ext>
            </a:extLst>
          </p:cNvPr>
          <p:cNvSpPr txBox="1"/>
          <p:nvPr/>
        </p:nvSpPr>
        <p:spPr>
          <a:xfrm>
            <a:off x="3086408" y="4013700"/>
            <a:ext cx="2660690" cy="92422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defTabSz="1734634">
              <a:lnSpc>
                <a:spcPct val="80000"/>
              </a:lnSpc>
              <a:spcBef>
                <a:spcPct val="0"/>
              </a:spcBef>
              <a:buNone/>
              <a:defRPr sz="3200" b="0" i="0" cap="all" spc="-133" baseline="0">
                <a:solidFill>
                  <a:schemeClr val="accent4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 fontAlgn="base">
              <a:lnSpc>
                <a:spcPct val="70000"/>
              </a:lnSpc>
              <a:spcAft>
                <a:spcPct val="0"/>
              </a:spcAft>
            </a:pPr>
            <a:r>
              <a:rPr lang="it-IT" altLang="it-IT" sz="2800" b="1" dirty="0">
                <a:solidFill>
                  <a:srgbClr val="003399"/>
                </a:solidFill>
                <a:latin typeface="Calibri" panose="020F0502020204030204" pitchFamily="34" charset="0"/>
              </a:rPr>
              <a:t>Enti partner individuati dalle Regioni</a:t>
            </a:r>
          </a:p>
        </p:txBody>
      </p:sp>
      <p:sp>
        <p:nvSpPr>
          <p:cNvPr id="26" name="TextBox 35">
            <a:extLst>
              <a:ext uri="{FF2B5EF4-FFF2-40B4-BE49-F238E27FC236}">
                <a16:creationId xmlns:a16="http://schemas.microsoft.com/office/drawing/2014/main" xmlns="" id="{A564F18F-9B75-4FF3-939D-5B1EDB776AE9}"/>
              </a:ext>
            </a:extLst>
          </p:cNvPr>
          <p:cNvSpPr txBox="1"/>
          <p:nvPr/>
        </p:nvSpPr>
        <p:spPr>
          <a:xfrm>
            <a:off x="3042417" y="2882589"/>
            <a:ext cx="2660690" cy="10089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defTabSz="1734634">
              <a:lnSpc>
                <a:spcPct val="80000"/>
              </a:lnSpc>
              <a:spcBef>
                <a:spcPct val="0"/>
              </a:spcBef>
              <a:buNone/>
              <a:defRPr sz="3200" b="0" i="0" cap="all" spc="-133" baseline="0">
                <a:solidFill>
                  <a:schemeClr val="accent4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 fontAlgn="base">
              <a:lnSpc>
                <a:spcPct val="70000"/>
              </a:lnSpc>
              <a:spcAft>
                <a:spcPct val="0"/>
              </a:spcAft>
            </a:pPr>
            <a:r>
              <a:rPr lang="it-IT" altLang="it-IT" sz="8800" b="1" dirty="0">
                <a:solidFill>
                  <a:srgbClr val="003399"/>
                </a:solidFill>
                <a:latin typeface="Calibri" panose="020F0502020204030204" pitchFamily="34" charset="0"/>
              </a:rPr>
              <a:t>84</a:t>
            </a:r>
          </a:p>
        </p:txBody>
      </p:sp>
      <p:sp>
        <p:nvSpPr>
          <p:cNvPr id="27" name="TextBox 36">
            <a:extLst>
              <a:ext uri="{FF2B5EF4-FFF2-40B4-BE49-F238E27FC236}">
                <a16:creationId xmlns:a16="http://schemas.microsoft.com/office/drawing/2014/main" xmlns="" id="{C05E1BA3-68B9-4D57-9C45-75042294EE9A}"/>
              </a:ext>
            </a:extLst>
          </p:cNvPr>
          <p:cNvSpPr txBox="1"/>
          <p:nvPr/>
        </p:nvSpPr>
        <p:spPr>
          <a:xfrm>
            <a:off x="8214628" y="4013700"/>
            <a:ext cx="3488281" cy="155119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defTabSz="1734634">
              <a:lnSpc>
                <a:spcPct val="80000"/>
              </a:lnSpc>
              <a:spcBef>
                <a:spcPct val="0"/>
              </a:spcBef>
              <a:buNone/>
              <a:defRPr sz="3200" b="0" i="0" cap="all" spc="-133" baseline="0">
                <a:solidFill>
                  <a:schemeClr val="accent4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 fontAlgn="base">
              <a:lnSpc>
                <a:spcPct val="70000"/>
              </a:lnSpc>
              <a:spcAft>
                <a:spcPct val="0"/>
              </a:spcAft>
            </a:pPr>
            <a:r>
              <a:rPr lang="it-IT" altLang="it-IT" sz="2800" b="1" dirty="0">
                <a:solidFill>
                  <a:srgbClr val="003399"/>
                </a:solidFill>
                <a:latin typeface="Calibri" panose="020F0502020204030204" pitchFamily="34" charset="0"/>
              </a:rPr>
              <a:t>Organismi senza scopo di lucro</a:t>
            </a:r>
          </a:p>
          <a:p>
            <a:pPr algn="ctr" fontAlgn="base">
              <a:lnSpc>
                <a:spcPct val="70000"/>
              </a:lnSpc>
              <a:spcAft>
                <a:spcPct val="0"/>
              </a:spcAft>
            </a:pPr>
            <a:r>
              <a:rPr lang="it-IT" altLang="it-IT" sz="2000" dirty="0">
                <a:solidFill>
                  <a:srgbClr val="003399"/>
                </a:solidFill>
                <a:latin typeface="Calibri" panose="020F0502020204030204" pitchFamily="34" charset="0"/>
              </a:rPr>
              <a:t>n. 2 Regione Toscana</a:t>
            </a:r>
          </a:p>
          <a:p>
            <a:pPr algn="ctr" fontAlgn="base">
              <a:lnSpc>
                <a:spcPct val="70000"/>
              </a:lnSpc>
              <a:spcAft>
                <a:spcPct val="0"/>
              </a:spcAft>
            </a:pPr>
            <a:r>
              <a:rPr lang="it-IT" altLang="it-IT" sz="2000" dirty="0">
                <a:solidFill>
                  <a:srgbClr val="003399"/>
                </a:solidFill>
                <a:latin typeface="Calibri" panose="020F0502020204030204" pitchFamily="34" charset="0"/>
              </a:rPr>
              <a:t>n. 9 Provincia Autonoma </a:t>
            </a:r>
          </a:p>
          <a:p>
            <a:pPr algn="ctr" fontAlgn="base">
              <a:lnSpc>
                <a:spcPct val="70000"/>
              </a:lnSpc>
              <a:spcAft>
                <a:spcPct val="0"/>
              </a:spcAft>
            </a:pPr>
            <a:r>
              <a:rPr lang="it-IT" altLang="it-IT" sz="2000" dirty="0">
                <a:solidFill>
                  <a:srgbClr val="003399"/>
                </a:solidFill>
                <a:latin typeface="Calibri" panose="020F0502020204030204" pitchFamily="34" charset="0"/>
              </a:rPr>
              <a:t>di Trento</a:t>
            </a:r>
          </a:p>
          <a:p>
            <a:pPr algn="ctr" fontAlgn="base">
              <a:lnSpc>
                <a:spcPct val="70000"/>
              </a:lnSpc>
              <a:spcAft>
                <a:spcPct val="0"/>
              </a:spcAft>
            </a:pPr>
            <a:endParaRPr lang="it-IT" altLang="it-IT" sz="2800" b="1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Box 38">
            <a:extLst>
              <a:ext uri="{FF2B5EF4-FFF2-40B4-BE49-F238E27FC236}">
                <a16:creationId xmlns:a16="http://schemas.microsoft.com/office/drawing/2014/main" xmlns="" id="{588F83DA-8F85-4AEB-B8F7-D76AFA698B2A}"/>
              </a:ext>
            </a:extLst>
          </p:cNvPr>
          <p:cNvSpPr txBox="1"/>
          <p:nvPr/>
        </p:nvSpPr>
        <p:spPr>
          <a:xfrm>
            <a:off x="8445544" y="2882589"/>
            <a:ext cx="2660690" cy="10089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defTabSz="1734634">
              <a:lnSpc>
                <a:spcPct val="80000"/>
              </a:lnSpc>
              <a:spcBef>
                <a:spcPct val="0"/>
              </a:spcBef>
              <a:buNone/>
              <a:defRPr sz="3200" b="0" i="0" cap="all" spc="-133" baseline="0">
                <a:solidFill>
                  <a:schemeClr val="accent4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ctr" fontAlgn="base">
              <a:lnSpc>
                <a:spcPct val="70000"/>
              </a:lnSpc>
              <a:spcAft>
                <a:spcPct val="0"/>
              </a:spcAft>
            </a:pPr>
            <a:r>
              <a:rPr lang="it-IT" altLang="it-IT" sz="8800" b="1" dirty="0">
                <a:solidFill>
                  <a:srgbClr val="003399"/>
                </a:solidFill>
                <a:latin typeface="Calibri" panose="020F0502020204030204" pitchFamily="34" charset="0"/>
              </a:rPr>
              <a:t>11</a:t>
            </a:r>
          </a:p>
        </p:txBody>
      </p:sp>
      <p:pic>
        <p:nvPicPr>
          <p:cNvPr id="29" name="Picture 10" descr="Risultati immagini per firma icona">
            <a:extLst>
              <a:ext uri="{FF2B5EF4-FFF2-40B4-BE49-F238E27FC236}">
                <a16:creationId xmlns:a16="http://schemas.microsoft.com/office/drawing/2014/main" xmlns="" id="{6C42E1BF-3E6B-4C02-AE92-D45462424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48" y="1012614"/>
            <a:ext cx="2665958" cy="266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Arrow: Right 37">
            <a:extLst>
              <a:ext uri="{FF2B5EF4-FFF2-40B4-BE49-F238E27FC236}">
                <a16:creationId xmlns:a16="http://schemas.microsoft.com/office/drawing/2014/main" xmlns="" id="{749E1944-3E33-4155-89F7-88D2C573CE6D}"/>
              </a:ext>
            </a:extLst>
          </p:cNvPr>
          <p:cNvSpPr/>
          <p:nvPr/>
        </p:nvSpPr>
        <p:spPr>
          <a:xfrm>
            <a:off x="6410960" y="3678572"/>
            <a:ext cx="1466603" cy="669908"/>
          </a:xfrm>
          <a:prstGeom prst="rightArrow">
            <a:avLst/>
          </a:prstGeom>
          <a:solidFill>
            <a:schemeClr val="accent2"/>
          </a:solidFill>
          <a:ln>
            <a:solidFill>
              <a:srgbClr val="F4A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6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22">
            <a:extLst>
              <a:ext uri="{FF2B5EF4-FFF2-40B4-BE49-F238E27FC236}">
                <a16:creationId xmlns:a16="http://schemas.microsoft.com/office/drawing/2014/main" xmlns="" id="{1605788B-265C-4F7A-850C-5EE1D660FF0C}"/>
              </a:ext>
            </a:extLst>
          </p:cNvPr>
          <p:cNvSpPr txBox="1">
            <a:spLocks/>
          </p:cNvSpPr>
          <p:nvPr/>
        </p:nvSpPr>
        <p:spPr>
          <a:xfrm>
            <a:off x="424065" y="182549"/>
            <a:ext cx="12397061" cy="8231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45720" rIns="0" bIns="0" rtlCol="0" anchor="t" anchorCtr="0">
            <a:normAutofit/>
          </a:bodyPr>
          <a:lstStyle>
            <a:lvl1pPr marL="0" indent="0" algn="l" defTabSz="91437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0" kern="1200" cap="all" baseline="0">
                <a:solidFill>
                  <a:srgbClr val="4E5BA6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kumimoji="0" lang="it-IT" altLang="zh-CN" b="0" i="1" u="none" strike="noStrike" kern="1200" cap="all" spc="0" normalizeH="0" baseline="0" noProof="0" dirty="0">
                <a:ln>
                  <a:noFill/>
                </a:ln>
                <a:solidFill>
                  <a:srgbClr val="FA942E"/>
                </a:solidFill>
                <a:effectLst/>
                <a:uLnTx/>
                <a:uFillTx/>
              </a:rPr>
              <a:t>STATO DI ATTUAZIONE (</a:t>
            </a:r>
            <a:r>
              <a:rPr kumimoji="0" lang="it-IT" altLang="zh-CN" b="0" i="1" u="none" strike="noStrike" kern="1200" cap="all" spc="0" normalizeH="0" baseline="0" noProof="0" dirty="0" smtClean="0">
                <a:ln>
                  <a:noFill/>
                </a:ln>
                <a:solidFill>
                  <a:srgbClr val="FA942E"/>
                </a:solidFill>
                <a:effectLst/>
                <a:uLnTx/>
                <a:uFillTx/>
              </a:rPr>
              <a:t>3)</a:t>
            </a:r>
            <a:endParaRPr lang="it-IT" sz="1800" i="1" dirty="0">
              <a:solidFill>
                <a:srgbClr val="FA942E"/>
              </a:solidFill>
            </a:endParaRP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xmlns="" id="{1CC841E3-E239-48F6-A2BB-64352E7B8892}"/>
              </a:ext>
            </a:extLst>
          </p:cNvPr>
          <p:cNvGrpSpPr/>
          <p:nvPr/>
        </p:nvGrpSpPr>
        <p:grpSpPr>
          <a:xfrm>
            <a:off x="2573212" y="2229361"/>
            <a:ext cx="8569576" cy="8569574"/>
            <a:chOff x="2891129" y="1885107"/>
            <a:chExt cx="8569576" cy="8569574"/>
          </a:xfrm>
        </p:grpSpPr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xmlns="" id="{38B50325-0CE5-46B8-A37C-CE530AE2C8B3}"/>
                </a:ext>
              </a:extLst>
            </p:cNvPr>
            <p:cNvSpPr/>
            <p:nvPr/>
          </p:nvSpPr>
          <p:spPr>
            <a:xfrm>
              <a:off x="6289166" y="5488441"/>
              <a:ext cx="1792101" cy="6882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Block Arc 4">
              <a:extLst>
                <a:ext uri="{FF2B5EF4-FFF2-40B4-BE49-F238E27FC236}">
                  <a16:creationId xmlns:a16="http://schemas.microsoft.com/office/drawing/2014/main" xmlns="" id="{3348991C-F01A-4426-B379-00DDD223B4FC}"/>
                </a:ext>
              </a:extLst>
            </p:cNvPr>
            <p:cNvSpPr/>
            <p:nvPr/>
          </p:nvSpPr>
          <p:spPr>
            <a:xfrm>
              <a:off x="2891129" y="1885107"/>
              <a:ext cx="8569576" cy="8569574"/>
            </a:xfrm>
            <a:prstGeom prst="blockArc">
              <a:avLst/>
            </a:prstGeom>
            <a:solidFill>
              <a:srgbClr val="003399"/>
            </a:solidFill>
            <a:ln w="19050">
              <a:noFill/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Block Arc 5">
              <a:extLst>
                <a:ext uri="{FF2B5EF4-FFF2-40B4-BE49-F238E27FC236}">
                  <a16:creationId xmlns:a16="http://schemas.microsoft.com/office/drawing/2014/main" xmlns="" id="{2E952393-2A84-4DDE-A11D-002391C94B5B}"/>
                </a:ext>
              </a:extLst>
            </p:cNvPr>
            <p:cNvSpPr/>
            <p:nvPr/>
          </p:nvSpPr>
          <p:spPr>
            <a:xfrm>
              <a:off x="3704154" y="2698132"/>
              <a:ext cx="6943526" cy="6943524"/>
            </a:xfrm>
            <a:prstGeom prst="blockArc">
              <a:avLst/>
            </a:prstGeom>
            <a:solidFill>
              <a:srgbClr val="F4A845"/>
            </a:solidFill>
            <a:ln w="19050">
              <a:noFill/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Block Arc 6">
              <a:extLst>
                <a:ext uri="{FF2B5EF4-FFF2-40B4-BE49-F238E27FC236}">
                  <a16:creationId xmlns:a16="http://schemas.microsoft.com/office/drawing/2014/main" xmlns="" id="{EF6AF443-08EE-43C6-ACCF-69E902E6E22C}"/>
                </a:ext>
              </a:extLst>
            </p:cNvPr>
            <p:cNvSpPr/>
            <p:nvPr/>
          </p:nvSpPr>
          <p:spPr>
            <a:xfrm>
              <a:off x="4894949" y="3890599"/>
              <a:ext cx="4561936" cy="4561934"/>
            </a:xfrm>
            <a:prstGeom prst="blockArc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Block Arc 7">
              <a:extLst>
                <a:ext uri="{FF2B5EF4-FFF2-40B4-BE49-F238E27FC236}">
                  <a16:creationId xmlns:a16="http://schemas.microsoft.com/office/drawing/2014/main" xmlns="" id="{0B9B99CF-F26C-43E0-B647-63B51FE2ECBE}"/>
                </a:ext>
              </a:extLst>
            </p:cNvPr>
            <p:cNvSpPr/>
            <p:nvPr/>
          </p:nvSpPr>
          <p:spPr>
            <a:xfrm>
              <a:off x="5924050" y="4923107"/>
              <a:ext cx="2503734" cy="2503734"/>
            </a:xfrm>
            <a:prstGeom prst="blockArc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" name="Rectangle 8">
            <a:extLst>
              <a:ext uri="{FF2B5EF4-FFF2-40B4-BE49-F238E27FC236}">
                <a16:creationId xmlns:a16="http://schemas.microsoft.com/office/drawing/2014/main" xmlns="" id="{BDEBA466-F94C-4552-BF0D-D3A78C7403BA}"/>
              </a:ext>
            </a:extLst>
          </p:cNvPr>
          <p:cNvSpPr/>
          <p:nvPr/>
        </p:nvSpPr>
        <p:spPr>
          <a:xfrm>
            <a:off x="1667217" y="1218308"/>
            <a:ext cx="9094567" cy="413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 dirty="0" smtClean="0">
                <a:solidFill>
                  <a:srgbClr val="FA942E"/>
                </a:solidFill>
                <a:latin typeface="Calibri" panose="020F0502020204030204" pitchFamily="34" charset="0"/>
              </a:rPr>
              <a:t>Numero stimato delle </a:t>
            </a:r>
            <a:r>
              <a:rPr lang="it-IT" altLang="it-IT" sz="2800" b="1" dirty="0">
                <a:solidFill>
                  <a:srgbClr val="FA942E"/>
                </a:solidFill>
                <a:latin typeface="Calibri" panose="020F0502020204030204" pitchFamily="34" charset="0"/>
              </a:rPr>
              <a:t>persone destinatarie degli interventi</a:t>
            </a: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xmlns="" id="{63B0CC48-B6B4-4086-89CA-0C4F7E6B3E18}"/>
              </a:ext>
            </a:extLst>
          </p:cNvPr>
          <p:cNvSpPr/>
          <p:nvPr/>
        </p:nvSpPr>
        <p:spPr>
          <a:xfrm>
            <a:off x="5567937" y="2323761"/>
            <a:ext cx="25801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Totale: 86.010</a:t>
            </a:r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xmlns="" id="{1C308DCC-9ECC-47CB-9811-E680C56CD2A3}"/>
              </a:ext>
            </a:extLst>
          </p:cNvPr>
          <p:cNvSpPr/>
          <p:nvPr/>
        </p:nvSpPr>
        <p:spPr>
          <a:xfrm>
            <a:off x="4861205" y="3014800"/>
            <a:ext cx="401218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7.465</a:t>
            </a:r>
          </a:p>
          <a:p>
            <a:pPr algn="ctr"/>
            <a:r>
              <a:rPr lang="en-GB" sz="20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inserite</a:t>
            </a:r>
            <a:r>
              <a:rPr lang="en-GB" sz="20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all’interno</a:t>
            </a:r>
            <a:r>
              <a:rPr lang="en-GB" sz="20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20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percorsi</a:t>
            </a:r>
            <a:r>
              <a:rPr lang="en-GB" sz="20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GB" sz="20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lang="en-GB" sz="20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accompagnamento</a:t>
            </a:r>
            <a:r>
              <a:rPr lang="en-GB" sz="20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all’autonomia</a:t>
            </a:r>
            <a:endParaRPr lang="en-GB" sz="2000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xmlns="" id="{6C415F94-D965-405F-8B80-DA4770AB16F6}"/>
              </a:ext>
            </a:extLst>
          </p:cNvPr>
          <p:cNvSpPr/>
          <p:nvPr/>
        </p:nvSpPr>
        <p:spPr>
          <a:xfrm>
            <a:off x="5584310" y="4101565"/>
            <a:ext cx="25088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2.743 </a:t>
            </a:r>
          </a:p>
          <a:p>
            <a:pPr algn="ctr"/>
            <a:r>
              <a:rPr lang="it-IT" sz="20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all’interno di percorsi </a:t>
            </a:r>
          </a:p>
          <a:p>
            <a:pPr algn="ctr"/>
            <a:r>
              <a:rPr lang="it-IT" sz="20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lang="it-IT" sz="2000" b="1" i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housing first </a:t>
            </a:r>
            <a:endParaRPr lang="it-IT" sz="2000" b="1" dirty="0">
              <a:solidFill>
                <a:srgbClr val="003399"/>
              </a:solidFill>
            </a:endParaRPr>
          </a:p>
        </p:txBody>
      </p:sp>
      <p:pic>
        <p:nvPicPr>
          <p:cNvPr id="31" name="Picture 4" descr="Immagine correlata">
            <a:extLst>
              <a:ext uri="{FF2B5EF4-FFF2-40B4-BE49-F238E27FC236}">
                <a16:creationId xmlns:a16="http://schemas.microsoft.com/office/drawing/2014/main" xmlns="" id="{857E67A3-CF73-4E89-9E7C-84DA8DCD1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93" y="1931670"/>
            <a:ext cx="2508892" cy="250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284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>
            <a:extLst>
              <a:ext uri="{FF2B5EF4-FFF2-40B4-BE49-F238E27FC236}">
                <a16:creationId xmlns:a16="http://schemas.microsoft.com/office/drawing/2014/main" xmlns="" id="{74D12251-8A28-476C-91FB-733AA1F6B42B}"/>
              </a:ext>
            </a:extLst>
          </p:cNvPr>
          <p:cNvSpPr/>
          <p:nvPr/>
        </p:nvSpPr>
        <p:spPr>
          <a:xfrm>
            <a:off x="5488" y="-73719"/>
            <a:ext cx="12192000" cy="6858000"/>
          </a:xfrm>
          <a:prstGeom prst="rect">
            <a:avLst/>
          </a:prstGeom>
          <a:solidFill>
            <a:srgbClr val="003399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3B2A3AD-75AD-4370-A19E-DB7B9EE76EEA}"/>
              </a:ext>
            </a:extLst>
          </p:cNvPr>
          <p:cNvSpPr/>
          <p:nvPr/>
        </p:nvSpPr>
        <p:spPr>
          <a:xfrm flipV="1">
            <a:off x="2744" y="5154931"/>
            <a:ext cx="12192000" cy="171449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E0C8A61-D68C-4DBA-96E1-D9B0A490D2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80" t="81204" r="1295" b="4529"/>
          <a:stretch/>
        </p:blipFill>
        <p:spPr>
          <a:xfrm>
            <a:off x="-14174" y="6730408"/>
            <a:ext cx="12206174" cy="1414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A096B684-0A82-43D7-A854-BF0779863681}"/>
              </a:ext>
            </a:extLst>
          </p:cNvPr>
          <p:cNvSpPr txBox="1">
            <a:spLocks/>
          </p:cNvSpPr>
          <p:nvPr/>
        </p:nvSpPr>
        <p:spPr>
          <a:xfrm>
            <a:off x="2744" y="1459641"/>
            <a:ext cx="12203430" cy="3946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8000" b="0" kern="1200" cap="all" baseline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it-IT" sz="6000" dirty="0">
              <a:gradFill flip="none" rotWithShape="1">
                <a:gsLst>
                  <a:gs pos="8000">
                    <a:srgbClr val="70CCE2"/>
                  </a:gs>
                  <a:gs pos="100000">
                    <a:srgbClr val="93C84B"/>
                  </a:gs>
                </a:gsLst>
                <a:lin ang="1800000" scaled="0"/>
                <a:tileRect/>
              </a:gradFill>
            </a:endParaRPr>
          </a:p>
          <a:p>
            <a:pPr algn="ctr"/>
            <a:endParaRPr lang="it-IT" sz="6000" b="1" i="1" dirty="0">
              <a:solidFill>
                <a:srgbClr val="003399"/>
              </a:solidFill>
            </a:endParaRPr>
          </a:p>
          <a:p>
            <a:pPr algn="ctr"/>
            <a:r>
              <a:rPr lang="it-IT" sz="6000" b="1" i="1" dirty="0">
                <a:solidFill>
                  <a:schemeClr val="bg1"/>
                </a:solidFill>
              </a:rPr>
              <a:t>Grazie</a:t>
            </a:r>
            <a:endParaRPr lang="it-IT" sz="2000" b="1" i="1" dirty="0">
              <a:solidFill>
                <a:schemeClr val="bg1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2D97AED0-782E-49BE-8CF6-4E36993DF35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9827" y="5763560"/>
            <a:ext cx="7921752" cy="100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2">
            <a:extLst>
              <a:ext uri="{FF2B5EF4-FFF2-40B4-BE49-F238E27FC236}">
                <a16:creationId xmlns:a16="http://schemas.microsoft.com/office/drawing/2014/main" xmlns="" id="{07710176-DB3B-4E3C-B0E2-047E4BED8AA3}"/>
              </a:ext>
            </a:extLst>
          </p:cNvPr>
          <p:cNvSpPr txBox="1">
            <a:spLocks/>
          </p:cNvSpPr>
          <p:nvPr/>
        </p:nvSpPr>
        <p:spPr>
          <a:xfrm>
            <a:off x="424065" y="182549"/>
            <a:ext cx="12397061" cy="8231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45720" rIns="0" bIns="0" rtlCol="0" anchor="t" anchorCtr="0">
            <a:normAutofit/>
          </a:bodyPr>
          <a:lstStyle>
            <a:lvl1pPr marL="0" indent="0" algn="l" defTabSz="91437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0" kern="1200" cap="all" baseline="0">
                <a:solidFill>
                  <a:srgbClr val="4E5BA6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kumimoji="0" lang="it-IT" altLang="zh-CN" i="1" u="none" strike="noStrike" kern="1200" cap="all" spc="0" normalizeH="0" baseline="0" noProof="0" dirty="0">
                <a:ln>
                  <a:noFill/>
                </a:ln>
                <a:solidFill>
                  <a:srgbClr val="FA942E"/>
                </a:solidFill>
                <a:effectLst/>
                <a:uLnTx/>
                <a:uFillTx/>
              </a:rPr>
              <a:t>Il quadro nazionale di policy</a:t>
            </a:r>
            <a:endParaRPr lang="it-IT" sz="1800" i="1" dirty="0">
              <a:solidFill>
                <a:srgbClr val="FA942E"/>
              </a:solidFill>
            </a:endParaRPr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xmlns="" id="{B535486A-19AB-41DC-AD04-EE54DF45BD81}"/>
              </a:ext>
            </a:extLst>
          </p:cNvPr>
          <p:cNvSpPr/>
          <p:nvPr/>
        </p:nvSpPr>
        <p:spPr>
          <a:xfrm>
            <a:off x="578068" y="1465177"/>
            <a:ext cx="11035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4400" b="1" i="1" cap="all" dirty="0">
              <a:solidFill>
                <a:srgbClr val="FDAE36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xmlns="" id="{3B236903-8D82-4287-9133-4877BE3BCF78}"/>
              </a:ext>
            </a:extLst>
          </p:cNvPr>
          <p:cNvSpPr/>
          <p:nvPr/>
        </p:nvSpPr>
        <p:spPr>
          <a:xfrm>
            <a:off x="578068" y="1156676"/>
            <a:ext cx="10324393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Clr>
                <a:srgbClr val="FE8637"/>
              </a:buClr>
              <a:buSzPts val="1554"/>
              <a:buFont typeface="Wingdings" panose="05000000000000000000" pitchFamily="2" charset="2"/>
              <a:buChar char="Ø"/>
            </a:pPr>
            <a:r>
              <a:rPr lang="it-IT" sz="2800" kern="0" dirty="0">
                <a:solidFill>
                  <a:srgbClr val="003399"/>
                </a:solidFill>
                <a:latin typeface="Calibri" panose="020F0502020204030204" pitchFamily="34" charset="0"/>
                <a:sym typeface="Century Schoolbook"/>
              </a:rPr>
              <a:t>2011 </a:t>
            </a:r>
            <a:r>
              <a:rPr lang="it-IT" sz="28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Century Schoolbook"/>
              </a:rPr>
              <a:t>Indagine nazionale </a:t>
            </a:r>
            <a:r>
              <a:rPr lang="it-IT" sz="2800" kern="0" dirty="0">
                <a:solidFill>
                  <a:srgbClr val="003399"/>
                </a:solidFill>
                <a:latin typeface="Calibri" panose="020F0502020204030204" pitchFamily="34" charset="0"/>
                <a:sym typeface="Century Schoolbook"/>
              </a:rPr>
              <a:t>sulla condizione dei senza dimora e sui servizi di bassa soglia	  →    2014 </a:t>
            </a:r>
            <a:r>
              <a:rPr lang="it-IT" sz="28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Century Schoolbook"/>
              </a:rPr>
              <a:t>Follow up</a:t>
            </a:r>
          </a:p>
          <a:p>
            <a:pPr lvl="0" algn="just">
              <a:buClr>
                <a:srgbClr val="FE8637"/>
              </a:buClr>
              <a:buSzPts val="1554"/>
            </a:pPr>
            <a:r>
              <a:rPr lang="it-IT" sz="2800" kern="0" dirty="0">
                <a:solidFill>
                  <a:srgbClr val="003399"/>
                </a:solidFill>
                <a:latin typeface="Calibri" panose="020F0502020204030204" pitchFamily="34" charset="0"/>
                <a:sym typeface="Century Schoolbook"/>
              </a:rPr>
              <a:t>  </a:t>
            </a:r>
          </a:p>
          <a:p>
            <a:pPr marL="457200" lvl="0" indent="-457200" algn="just">
              <a:spcBef>
                <a:spcPts val="600"/>
              </a:spcBef>
              <a:buClr>
                <a:srgbClr val="FE8637"/>
              </a:buClr>
              <a:buSzPts val="1554"/>
              <a:buFont typeface="Wingdings" panose="05000000000000000000" pitchFamily="2" charset="2"/>
              <a:buChar char="Ø"/>
            </a:pPr>
            <a:r>
              <a:rPr lang="it-IT" sz="28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Century Schoolbook"/>
              </a:rPr>
              <a:t>Tavolo nazionale </a:t>
            </a:r>
            <a:r>
              <a:rPr lang="it-IT" sz="2800" kern="0" dirty="0">
                <a:solidFill>
                  <a:srgbClr val="003399"/>
                </a:solidFill>
                <a:latin typeface="Calibri" panose="020F0502020204030204" pitchFamily="34" charset="0"/>
                <a:sym typeface="Century Schoolbook"/>
              </a:rPr>
              <a:t>per definire </a:t>
            </a:r>
            <a:r>
              <a:rPr lang="it-IT" sz="28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Century Schoolbook"/>
              </a:rPr>
              <a:t>la strategia nazionale </a:t>
            </a:r>
            <a:r>
              <a:rPr lang="it-IT" sz="2800" kern="0" dirty="0">
                <a:solidFill>
                  <a:srgbClr val="003399"/>
                </a:solidFill>
                <a:latin typeface="Calibri" panose="020F0502020204030204" pitchFamily="34" charset="0"/>
                <a:sym typeface="Century Schoolbook"/>
              </a:rPr>
              <a:t>per combattere la condizione di grave deprivazione e la condizione di senza dimora: partecipazione delle Regioni e dei Comuni e di fio.PSD</a:t>
            </a:r>
          </a:p>
          <a:p>
            <a:pPr lvl="0" algn="just">
              <a:spcBef>
                <a:spcPts val="600"/>
              </a:spcBef>
              <a:buClr>
                <a:srgbClr val="FE8637"/>
              </a:buClr>
              <a:buSzPts val="1554"/>
            </a:pPr>
            <a:r>
              <a:rPr lang="it-IT" sz="2800" kern="0" dirty="0">
                <a:solidFill>
                  <a:srgbClr val="003399"/>
                </a:solidFill>
                <a:latin typeface="Calibri" panose="020F0502020204030204" pitchFamily="34" charset="0"/>
                <a:sym typeface="Century Schoolbook"/>
              </a:rPr>
              <a:t>	→ 	Modello di governance multilivello</a:t>
            </a:r>
          </a:p>
          <a:p>
            <a:pPr marL="457200" lvl="0" indent="-457200" algn="just">
              <a:spcBef>
                <a:spcPts val="600"/>
              </a:spcBef>
              <a:buClr>
                <a:srgbClr val="FE8637"/>
              </a:buClr>
              <a:buSzPts val="1554"/>
              <a:buFont typeface="Wingdings" panose="05000000000000000000" pitchFamily="2" charset="2"/>
              <a:buChar char="Ø"/>
            </a:pPr>
            <a:endParaRPr lang="it-IT" sz="2800" kern="0" dirty="0">
              <a:solidFill>
                <a:srgbClr val="003399"/>
              </a:solidFill>
              <a:latin typeface="Calibri" panose="020F0502020204030204" pitchFamily="34" charset="0"/>
              <a:sym typeface="Century Schoolbook"/>
            </a:endParaRPr>
          </a:p>
          <a:p>
            <a:pPr marL="457200" lvl="0" indent="-457200" algn="just">
              <a:spcBef>
                <a:spcPts val="600"/>
              </a:spcBef>
              <a:buClr>
                <a:srgbClr val="FE8637"/>
              </a:buClr>
              <a:buSzPts val="1554"/>
              <a:buFont typeface="Wingdings" panose="05000000000000000000" pitchFamily="2" charset="2"/>
              <a:buChar char="Ø"/>
            </a:pPr>
            <a:r>
              <a:rPr lang="it-IT" sz="2800" kern="0" dirty="0">
                <a:solidFill>
                  <a:srgbClr val="003399"/>
                </a:solidFill>
                <a:latin typeface="Calibri" panose="020F0502020204030204" pitchFamily="34" charset="0"/>
                <a:sym typeface="Century Schoolbook"/>
              </a:rPr>
              <a:t>2015 </a:t>
            </a:r>
            <a:r>
              <a:rPr lang="it-IT" sz="2800" b="1" i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Century Schoolbook"/>
              </a:rPr>
              <a:t>Linee di indirizzo per il contrasto alla grave emarginazione adulta </a:t>
            </a:r>
            <a:r>
              <a:rPr lang="it-IT" sz="2800" kern="0" dirty="0">
                <a:solidFill>
                  <a:srgbClr val="003399"/>
                </a:solidFill>
                <a:latin typeface="Calibri" panose="020F0502020204030204" pitchFamily="34" charset="0"/>
                <a:sym typeface="Century Schoolbook"/>
              </a:rPr>
              <a:t>approvate in Conferenza Unificata</a:t>
            </a:r>
            <a:endParaRPr lang="it-IT" sz="2800" kern="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sym typeface="Century Schoolbook"/>
            </a:endParaRPr>
          </a:p>
        </p:txBody>
      </p:sp>
      <p:sp>
        <p:nvSpPr>
          <p:cNvPr id="32" name="Google Shape;160;p14">
            <a:extLst>
              <a:ext uri="{FF2B5EF4-FFF2-40B4-BE49-F238E27FC236}">
                <a16:creationId xmlns:a16="http://schemas.microsoft.com/office/drawing/2014/main" xmlns="" id="{BD64E85F-F774-4341-A5EB-52CC0857C747}"/>
              </a:ext>
            </a:extLst>
          </p:cNvPr>
          <p:cNvSpPr/>
          <p:nvPr/>
        </p:nvSpPr>
        <p:spPr>
          <a:xfrm>
            <a:off x="10719583" y="3839153"/>
            <a:ext cx="1083212" cy="1481562"/>
          </a:xfrm>
          <a:prstGeom prst="curvedLeftArrow">
            <a:avLst>
              <a:gd name="adj1" fmla="val 25000"/>
              <a:gd name="adj2" fmla="val 57657"/>
              <a:gd name="adj3" fmla="val 25000"/>
            </a:avLst>
          </a:prstGeom>
          <a:solidFill>
            <a:schemeClr val="accent2"/>
          </a:solidFill>
          <a:ln w="25400" cap="flat" cmpd="sng">
            <a:solidFill>
              <a:srgbClr val="B9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247766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2">
            <a:extLst>
              <a:ext uri="{FF2B5EF4-FFF2-40B4-BE49-F238E27FC236}">
                <a16:creationId xmlns:a16="http://schemas.microsoft.com/office/drawing/2014/main" xmlns="" id="{07710176-DB3B-4E3C-B0E2-047E4BED8AA3}"/>
              </a:ext>
            </a:extLst>
          </p:cNvPr>
          <p:cNvSpPr txBox="1">
            <a:spLocks/>
          </p:cNvSpPr>
          <p:nvPr/>
        </p:nvSpPr>
        <p:spPr>
          <a:xfrm>
            <a:off x="403745" y="282053"/>
            <a:ext cx="12397061" cy="8231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45720" rIns="0" bIns="0" rtlCol="0" anchor="t" anchorCtr="0">
            <a:normAutofit/>
          </a:bodyPr>
          <a:lstStyle>
            <a:lvl1pPr marL="0" indent="0" algn="l" defTabSz="91437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0" kern="1200" cap="all" baseline="0">
                <a:solidFill>
                  <a:srgbClr val="4E5BA6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kumimoji="0" lang="it-IT" altLang="zh-CN" i="1" u="none" strike="noStrike" kern="1200" cap="all" spc="0" normalizeH="0" baseline="0" noProof="0" dirty="0" smtClean="0">
                <a:ln>
                  <a:noFill/>
                </a:ln>
                <a:solidFill>
                  <a:srgbClr val="FA942E"/>
                </a:solidFill>
                <a:effectLst/>
                <a:uLnTx/>
                <a:uFillTx/>
              </a:rPr>
              <a:t>Dalle</a:t>
            </a:r>
            <a:r>
              <a:rPr kumimoji="0" lang="it-IT" altLang="zh-CN" i="1" u="none" strike="noStrike" kern="1200" cap="all" spc="0" normalizeH="0" noProof="0" dirty="0" smtClean="0">
                <a:ln>
                  <a:noFill/>
                </a:ln>
                <a:solidFill>
                  <a:srgbClr val="FA942E"/>
                </a:solidFill>
                <a:effectLst/>
                <a:uLnTx/>
                <a:uFillTx/>
              </a:rPr>
              <a:t> linee guida </a:t>
            </a:r>
            <a:r>
              <a:rPr kumimoji="0" lang="it-IT" altLang="zh-CN" i="1" u="none" strike="noStrike" kern="1200" cap="all" spc="0" normalizeH="0" baseline="0" noProof="0" dirty="0" smtClean="0">
                <a:ln>
                  <a:noFill/>
                </a:ln>
                <a:solidFill>
                  <a:srgbClr val="FA942E"/>
                </a:solidFill>
                <a:effectLst/>
                <a:uLnTx/>
                <a:uFillTx/>
              </a:rPr>
              <a:t>all’avviso pubblico</a:t>
            </a:r>
            <a:endParaRPr lang="it-IT" sz="1800" i="1" dirty="0">
              <a:solidFill>
                <a:srgbClr val="FA942E"/>
              </a:solidFill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EEC7234B-7B06-401F-8E22-936EBF6D4A26}"/>
              </a:ext>
            </a:extLst>
          </p:cNvPr>
          <p:cNvSpPr/>
          <p:nvPr/>
        </p:nvSpPr>
        <p:spPr>
          <a:xfrm>
            <a:off x="578068" y="1546457"/>
            <a:ext cx="110358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cap="all" dirty="0">
                <a:solidFill>
                  <a:srgbClr val="0033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Avviso pubblico n. 4/2016 </a:t>
            </a:r>
            <a:r>
              <a:rPr lang="it-IT" sz="3600" b="1" i="1" cap="all" dirty="0">
                <a:solidFill>
                  <a:srgbClr val="0033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/>
            </a:r>
            <a:br>
              <a:rPr lang="it-IT" sz="3600" b="1" i="1" cap="all" dirty="0">
                <a:solidFill>
                  <a:srgbClr val="0033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it-IT" sz="3600" b="1" i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contrasto alla grave emarginazione adulta e alla condizione di senza dimora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DB7A713B-34AE-45A5-BAFB-87B1B251CE97}"/>
              </a:ext>
            </a:extLst>
          </p:cNvPr>
          <p:cNvSpPr/>
          <p:nvPr/>
        </p:nvSpPr>
        <p:spPr>
          <a:xfrm>
            <a:off x="578069" y="3742006"/>
            <a:ext cx="110358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FE8637"/>
              </a:buClr>
              <a:buSzPts val="1554"/>
              <a:buFont typeface="Wingdings" panose="05000000000000000000" pitchFamily="2" charset="2"/>
              <a:buChar char="Ø"/>
            </a:pPr>
            <a:r>
              <a:rPr lang="it-IT" sz="28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 I FEAD - Misura 4 </a:t>
            </a:r>
            <a:r>
              <a:rPr lang="it-IT" sz="2800" b="1" i="1" cap="all" dirty="0">
                <a:solidFill>
                  <a:srgbClr val="0033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La deprivazione materiale dei senza dimora e altre persone fragili</a:t>
            </a:r>
            <a:r>
              <a:rPr lang="it-IT" sz="2800" b="1" cap="all" dirty="0">
                <a:solidFill>
                  <a:srgbClr val="0033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</a:p>
          <a:p>
            <a:pPr marL="457200" indent="-457200" algn="just">
              <a:buClr>
                <a:srgbClr val="FE8637"/>
              </a:buClr>
              <a:buSzPts val="1554"/>
              <a:buFont typeface="Wingdings" panose="05000000000000000000" pitchFamily="2" charset="2"/>
              <a:buChar char="Ø"/>
            </a:pPr>
            <a:endParaRPr lang="it-IT" sz="2800" b="1" cap="all" dirty="0">
              <a:solidFill>
                <a:srgbClr val="003399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457200" indent="-457200" algn="just">
              <a:buClr>
                <a:srgbClr val="FE8637"/>
              </a:buClr>
              <a:buSzPts val="1554"/>
              <a:buFont typeface="Wingdings" panose="05000000000000000000" pitchFamily="2" charset="2"/>
              <a:buChar char="Ø"/>
            </a:pPr>
            <a:r>
              <a:rPr lang="it-IT" sz="2800" b="1" cap="all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PON Inclusione - Assi 1 e 2 Azione 9.5.9</a:t>
            </a:r>
            <a:endParaRPr lang="it-IT" sz="2800" b="1" kern="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sym typeface="Century Schoolbook"/>
            </a:endParaRPr>
          </a:p>
          <a:p>
            <a:r>
              <a:rPr lang="it-IT" sz="2800" b="1" cap="all" dirty="0">
                <a:solidFill>
                  <a:srgbClr val="0033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92121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2">
            <a:extLst>
              <a:ext uri="{FF2B5EF4-FFF2-40B4-BE49-F238E27FC236}">
                <a16:creationId xmlns:a16="http://schemas.microsoft.com/office/drawing/2014/main" xmlns="" id="{07710176-DB3B-4E3C-B0E2-047E4BED8AA3}"/>
              </a:ext>
            </a:extLst>
          </p:cNvPr>
          <p:cNvSpPr txBox="1">
            <a:spLocks/>
          </p:cNvSpPr>
          <p:nvPr/>
        </p:nvSpPr>
        <p:spPr>
          <a:xfrm>
            <a:off x="424065" y="182549"/>
            <a:ext cx="12397061" cy="8231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45720" rIns="0" bIns="0" rtlCol="0" anchor="t" anchorCtr="0">
            <a:normAutofit/>
          </a:bodyPr>
          <a:lstStyle>
            <a:lvl1pPr marL="0" indent="0" algn="l" defTabSz="91437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0" kern="1200" cap="all" baseline="0">
                <a:solidFill>
                  <a:srgbClr val="4E5BA6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kumimoji="0" lang="it-IT" altLang="zh-CN" i="1" u="none" strike="noStrike" kern="1200" cap="all" spc="0" normalizeH="0" baseline="0" noProof="0" dirty="0" err="1">
                <a:ln>
                  <a:noFill/>
                </a:ln>
                <a:solidFill>
                  <a:srgbClr val="FA942E"/>
                </a:solidFill>
                <a:uLnTx/>
                <a:uFillTx/>
              </a:rPr>
              <a:t>finalita’</a:t>
            </a:r>
            <a:endParaRPr lang="it-IT" sz="1800" i="1" dirty="0">
              <a:solidFill>
                <a:srgbClr val="FA942E"/>
              </a:solidFill>
            </a:endParaRPr>
          </a:p>
        </p:txBody>
      </p:sp>
      <p:pic>
        <p:nvPicPr>
          <p:cNvPr id="5" name="Picture 2" descr="Immagine correlata">
            <a:extLst>
              <a:ext uri="{FF2B5EF4-FFF2-40B4-BE49-F238E27FC236}">
                <a16:creationId xmlns:a16="http://schemas.microsoft.com/office/drawing/2014/main" xmlns="" id="{B966E457-FA05-4507-BC23-A289E601B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2453"/>
            <a:ext cx="5656969" cy="3776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4E0A9A69-AFDD-421A-A9BF-E37AE61528F4}"/>
              </a:ext>
            </a:extLst>
          </p:cNvPr>
          <p:cNvSpPr/>
          <p:nvPr/>
        </p:nvSpPr>
        <p:spPr>
          <a:xfrm>
            <a:off x="5750560" y="128719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800"/>
              </a:spcAft>
            </a:pPr>
            <a:r>
              <a:rPr lang="it-IT" sz="3600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Supportare gli Enti territoriali nell’attuazione di servizi e interventi tesi a contrastare 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xmlns="" id="{6DFC5B20-B78F-4FDF-BE77-A3DDC976A43A}"/>
              </a:ext>
            </a:extLst>
          </p:cNvPr>
          <p:cNvSpPr/>
          <p:nvPr/>
        </p:nvSpPr>
        <p:spPr>
          <a:xfrm>
            <a:off x="5963920" y="4652112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000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attraverso il finanziamento di proposte di intervento presentate dagli ambiti territoriali e formulate sulla base delle </a:t>
            </a:r>
            <a:r>
              <a:rPr lang="it-IT" sz="2000" i="1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“Linee di indirizzo per il contrasto alla grave emarginazione adulta in Italia”</a:t>
            </a:r>
            <a:endParaRPr lang="it-IT" sz="2000" b="1" dirty="0">
              <a:ln/>
              <a:solidFill>
                <a:srgbClr val="003399"/>
              </a:solidFill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0210CCDD-FF31-4A9E-BBCF-6B1DC3401733}"/>
              </a:ext>
            </a:extLst>
          </p:cNvPr>
          <p:cNvSpPr/>
          <p:nvPr/>
        </p:nvSpPr>
        <p:spPr>
          <a:xfrm rot="10800000" flipV="1">
            <a:off x="5963920" y="3277430"/>
            <a:ext cx="5882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GRAVE EMARGINAZIONE ADULTA E LA CONDIZIONE DI SENZA DIMORA</a:t>
            </a:r>
            <a:endParaRPr lang="it-IT" sz="24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21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2">
            <a:extLst>
              <a:ext uri="{FF2B5EF4-FFF2-40B4-BE49-F238E27FC236}">
                <a16:creationId xmlns:a16="http://schemas.microsoft.com/office/drawing/2014/main" xmlns="" id="{07710176-DB3B-4E3C-B0E2-047E4BED8AA3}"/>
              </a:ext>
            </a:extLst>
          </p:cNvPr>
          <p:cNvSpPr txBox="1">
            <a:spLocks/>
          </p:cNvSpPr>
          <p:nvPr/>
        </p:nvSpPr>
        <p:spPr>
          <a:xfrm>
            <a:off x="210705" y="240232"/>
            <a:ext cx="12397061" cy="8231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45720" rIns="0" bIns="0" rtlCol="0" anchor="t" anchorCtr="0">
            <a:normAutofit/>
          </a:bodyPr>
          <a:lstStyle>
            <a:lvl1pPr marL="0" indent="0" algn="l" defTabSz="91437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0" kern="1200" cap="all" baseline="0">
                <a:solidFill>
                  <a:srgbClr val="4E5BA6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kumimoji="0" lang="it-IT" altLang="zh-CN" i="1" u="none" strike="noStrike" kern="1200" cap="all" spc="0" normalizeH="0" baseline="0" noProof="0" dirty="0">
                <a:ln>
                  <a:noFill/>
                </a:ln>
                <a:solidFill>
                  <a:srgbClr val="FA942E"/>
                </a:solidFill>
                <a:uLnTx/>
                <a:uFillTx/>
              </a:rPr>
              <a:t>COMPLEMENTARIETA’ E </a:t>
            </a:r>
            <a:r>
              <a:rPr kumimoji="0" lang="it-IT" altLang="zh-CN" i="1" u="none" strike="noStrike" kern="1200" cap="all" spc="0" normalizeH="0" baseline="0" noProof="0" dirty="0" smtClean="0">
                <a:ln>
                  <a:noFill/>
                </a:ln>
                <a:solidFill>
                  <a:srgbClr val="FA942E"/>
                </a:solidFill>
                <a:uLnTx/>
                <a:uFillTx/>
              </a:rPr>
              <a:t>SINERGIA</a:t>
            </a:r>
            <a:r>
              <a:rPr lang="it-IT" altLang="zh-CN" i="1" dirty="0">
                <a:solidFill>
                  <a:srgbClr val="FA942E"/>
                </a:solidFill>
              </a:rPr>
              <a:t> </a:t>
            </a:r>
            <a:r>
              <a:rPr kumimoji="0" lang="it-IT" altLang="zh-CN" i="1" u="none" strike="noStrike" kern="1200" cap="all" spc="0" normalizeH="0" baseline="0" noProof="0" dirty="0" smtClean="0">
                <a:ln>
                  <a:noFill/>
                </a:ln>
                <a:solidFill>
                  <a:srgbClr val="FA942E"/>
                </a:solidFill>
                <a:uLnTx/>
                <a:uFillTx/>
              </a:rPr>
              <a:t>FEAD - FSE</a:t>
            </a:r>
            <a:endParaRPr lang="it-IT" sz="1800" i="1" dirty="0">
              <a:solidFill>
                <a:srgbClr val="FA942E"/>
              </a:solidFill>
            </a:endParaRPr>
          </a:p>
        </p:txBody>
      </p:sp>
      <p:sp>
        <p:nvSpPr>
          <p:cNvPr id="7" name="Title 22">
            <a:extLst>
              <a:ext uri="{FF2B5EF4-FFF2-40B4-BE49-F238E27FC236}">
                <a16:creationId xmlns:a16="http://schemas.microsoft.com/office/drawing/2014/main" xmlns="" id="{E53F68CB-EFA2-4FAF-8081-7395122052E0}"/>
              </a:ext>
            </a:extLst>
          </p:cNvPr>
          <p:cNvSpPr txBox="1">
            <a:spLocks/>
          </p:cNvSpPr>
          <p:nvPr/>
        </p:nvSpPr>
        <p:spPr>
          <a:xfrm>
            <a:off x="1285239" y="2202916"/>
            <a:ext cx="2013336" cy="823181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>
            <a:lvl1pPr marL="0" indent="0" algn="l" defTabSz="91437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0" kern="1200" cap="all" baseline="0">
                <a:solidFill>
                  <a:srgbClr val="4E5BA6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obiettivi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5B93514D-9F3B-434C-9246-EB1C83750141}"/>
              </a:ext>
            </a:extLst>
          </p:cNvPr>
          <p:cNvSpPr/>
          <p:nvPr/>
        </p:nvSpPr>
        <p:spPr>
          <a:xfrm>
            <a:off x="0" y="2849780"/>
            <a:ext cx="45838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Supportare le Regioni e gli Enti Locali nel rafforzamento dei servizi alla persona (FSE)  e nella fornitura di beni e misure di accompagnamento sociale (FEAD)</a:t>
            </a:r>
            <a:endParaRPr lang="it-IT" sz="2000" b="1" dirty="0">
              <a:ln w="0"/>
              <a:solidFill>
                <a:srgbClr val="00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Diagram 4">
            <a:extLst>
              <a:ext uri="{FF2B5EF4-FFF2-40B4-BE49-F238E27FC236}">
                <a16:creationId xmlns:a16="http://schemas.microsoft.com/office/drawing/2014/main" xmlns="" id="{B7AEE18A-A240-4072-90E6-9F528BD53B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7725414"/>
              </p:ext>
            </p:extLst>
          </p:nvPr>
        </p:nvGraphicFramePr>
        <p:xfrm>
          <a:off x="4064000" y="102299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4" descr="Immagine correlata">
            <a:extLst>
              <a:ext uri="{FF2B5EF4-FFF2-40B4-BE49-F238E27FC236}">
                <a16:creationId xmlns:a16="http://schemas.microsoft.com/office/drawing/2014/main" xmlns="" id="{142F7581-EAAC-4323-A3E0-EC7394685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480" y="1447511"/>
            <a:ext cx="817562" cy="8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Immagine correlata">
            <a:extLst>
              <a:ext uri="{FF2B5EF4-FFF2-40B4-BE49-F238E27FC236}">
                <a16:creationId xmlns:a16="http://schemas.microsoft.com/office/drawing/2014/main" xmlns="" id="{7DA52F41-9229-465A-BF18-21ECE3351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828" y="5216180"/>
            <a:ext cx="716866" cy="71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Immagine correlata">
            <a:extLst>
              <a:ext uri="{FF2B5EF4-FFF2-40B4-BE49-F238E27FC236}">
                <a16:creationId xmlns:a16="http://schemas.microsoft.com/office/drawing/2014/main" xmlns="" id="{C7E550C6-5043-4EBD-B339-03FA0F132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038" y="2810307"/>
            <a:ext cx="754063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Risultati immagini per inclusione icon">
            <a:extLst>
              <a:ext uri="{FF2B5EF4-FFF2-40B4-BE49-F238E27FC236}">
                <a16:creationId xmlns:a16="http://schemas.microsoft.com/office/drawing/2014/main" xmlns="" id="{00020AC9-628C-4561-B65A-FE5B2FF01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236" y="3905321"/>
            <a:ext cx="906306" cy="90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xmlns="" id="{A1F42F69-CC3A-46A9-8B2C-FB35EB273770}"/>
              </a:ext>
            </a:extLst>
          </p:cNvPr>
          <p:cNvSpPr/>
          <p:nvPr/>
        </p:nvSpPr>
        <p:spPr>
          <a:xfrm>
            <a:off x="97107" y="5216180"/>
            <a:ext cx="38404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superamento dell’approccio emergenziale</a:t>
            </a:r>
            <a:endParaRPr lang="it-IT" sz="2400" dirty="0">
              <a:solidFill>
                <a:srgbClr val="003399"/>
              </a:solidFill>
            </a:endParaRPr>
          </a:p>
        </p:txBody>
      </p:sp>
      <p:sp>
        <p:nvSpPr>
          <p:cNvPr id="18" name="Arrow: Right 10">
            <a:extLst>
              <a:ext uri="{FF2B5EF4-FFF2-40B4-BE49-F238E27FC236}">
                <a16:creationId xmlns:a16="http://schemas.microsoft.com/office/drawing/2014/main" xmlns="" id="{C660B4EB-C7D6-4B4A-8D4D-83C68B2E82E8}"/>
              </a:ext>
            </a:extLst>
          </p:cNvPr>
          <p:cNvSpPr/>
          <p:nvPr/>
        </p:nvSpPr>
        <p:spPr>
          <a:xfrm rot="5400000">
            <a:off x="1743204" y="4435368"/>
            <a:ext cx="860619" cy="518663"/>
          </a:xfrm>
          <a:prstGeom prst="rightArrow">
            <a:avLst/>
          </a:prstGeom>
          <a:solidFill>
            <a:srgbClr val="FA942E"/>
          </a:solidFill>
          <a:ln>
            <a:solidFill>
              <a:srgbClr val="FA9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302317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22">
            <a:extLst>
              <a:ext uri="{FF2B5EF4-FFF2-40B4-BE49-F238E27FC236}">
                <a16:creationId xmlns:a16="http://schemas.microsoft.com/office/drawing/2014/main" xmlns="" id="{1605788B-265C-4F7A-850C-5EE1D660FF0C}"/>
              </a:ext>
            </a:extLst>
          </p:cNvPr>
          <p:cNvSpPr txBox="1">
            <a:spLocks/>
          </p:cNvSpPr>
          <p:nvPr/>
        </p:nvSpPr>
        <p:spPr>
          <a:xfrm>
            <a:off x="424065" y="182549"/>
            <a:ext cx="12397061" cy="8231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45720" rIns="0" bIns="0" rtlCol="0" anchor="t" anchorCtr="0">
            <a:normAutofit/>
          </a:bodyPr>
          <a:lstStyle>
            <a:lvl1pPr marL="0" indent="0" algn="l" defTabSz="91437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0" kern="1200" cap="all" baseline="0">
                <a:solidFill>
                  <a:srgbClr val="4E5BA6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it-IT" altLang="zh-CN" i="1" dirty="0" smtClean="0">
                <a:solidFill>
                  <a:srgbClr val="FA942E"/>
                </a:solidFill>
              </a:rPr>
              <a:t>FSE	 </a:t>
            </a:r>
            <a:r>
              <a:rPr kumimoji="0" lang="it-IT" altLang="zh-CN" i="1" u="none" strike="noStrike" kern="1200" cap="all" spc="0" normalizeH="0" baseline="0" noProof="0" dirty="0" smtClean="0">
                <a:ln>
                  <a:noFill/>
                </a:ln>
                <a:solidFill>
                  <a:srgbClr val="FA942E"/>
                </a:solidFill>
                <a:uLnTx/>
                <a:uFillTx/>
              </a:rPr>
              <a:t>LE </a:t>
            </a:r>
            <a:r>
              <a:rPr kumimoji="0" lang="it-IT" altLang="zh-CN" i="1" u="none" strike="noStrike" kern="1200" cap="all" spc="0" normalizeH="0" baseline="0" noProof="0" dirty="0">
                <a:ln>
                  <a:noFill/>
                </a:ln>
                <a:solidFill>
                  <a:srgbClr val="FA942E"/>
                </a:solidFill>
                <a:uLnTx/>
                <a:uFillTx/>
              </a:rPr>
              <a:t>AZIONI </a:t>
            </a:r>
            <a:r>
              <a:rPr kumimoji="0" lang="it-IT" altLang="zh-CN" i="1" u="none" strike="noStrike" kern="1200" cap="all" spc="0" normalizeH="0" baseline="0" noProof="0" dirty="0" smtClean="0">
                <a:ln>
                  <a:noFill/>
                </a:ln>
                <a:solidFill>
                  <a:srgbClr val="FA942E"/>
                </a:solidFill>
                <a:uLnTx/>
                <a:uFillTx/>
              </a:rPr>
              <a:t>AMMISSIBILI</a:t>
            </a:r>
            <a:endParaRPr lang="it-IT" sz="1800" i="1" dirty="0">
              <a:solidFill>
                <a:srgbClr val="FA942E"/>
              </a:solidFill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xmlns="" id="{17B4AE65-E9A0-4F0A-A826-B46EB6145AD2}"/>
              </a:ext>
            </a:extLst>
          </p:cNvPr>
          <p:cNvSpPr/>
          <p:nvPr/>
        </p:nvSpPr>
        <p:spPr>
          <a:xfrm>
            <a:off x="1297354" y="1086338"/>
            <a:ext cx="790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cap="all" dirty="0">
                <a:solidFill>
                  <a:srgbClr val="FA942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PON inclusione Azione 9.5.9 </a:t>
            </a:r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xmlns="" id="{29A59E9D-1C62-44EB-936B-38E136A20031}"/>
              </a:ext>
            </a:extLst>
          </p:cNvPr>
          <p:cNvSpPr>
            <a:spLocks/>
          </p:cNvSpPr>
          <p:nvPr/>
        </p:nvSpPr>
        <p:spPr bwMode="auto">
          <a:xfrm>
            <a:off x="4721795" y="2967278"/>
            <a:ext cx="3045115" cy="651336"/>
          </a:xfrm>
          <a:custGeom>
            <a:avLst/>
            <a:gdLst>
              <a:gd name="T0" fmla="*/ 0 w 542"/>
              <a:gd name="T1" fmla="*/ 100 h 116"/>
              <a:gd name="T2" fmla="*/ 286 w 542"/>
              <a:gd name="T3" fmla="*/ 95 h 116"/>
              <a:gd name="T4" fmla="*/ 542 w 542"/>
              <a:gd name="T5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2" h="116">
                <a:moveTo>
                  <a:pt x="0" y="100"/>
                </a:moveTo>
                <a:cubicBezTo>
                  <a:pt x="0" y="100"/>
                  <a:pt x="152" y="116"/>
                  <a:pt x="286" y="95"/>
                </a:cubicBezTo>
                <a:cubicBezTo>
                  <a:pt x="419" y="73"/>
                  <a:pt x="542" y="0"/>
                  <a:pt x="542" y="0"/>
                </a:cubicBezTo>
              </a:path>
            </a:pathLst>
          </a:custGeom>
          <a:ln w="57150">
            <a:solidFill>
              <a:srgbClr val="F4A845"/>
            </a:solidFill>
            <a:prstDash val="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32" tIns="45717" rIns="91432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xmlns="" id="{1AC661B7-82A3-4372-B314-4E85209E4095}"/>
              </a:ext>
            </a:extLst>
          </p:cNvPr>
          <p:cNvSpPr/>
          <p:nvPr/>
        </p:nvSpPr>
        <p:spPr>
          <a:xfrm>
            <a:off x="1836143" y="4023677"/>
            <a:ext cx="35485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it-IT" sz="2400" b="1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Potenziamento della rete dei servizi per il pronto intervento </a:t>
            </a:r>
            <a:r>
              <a:rPr lang="it-IT" sz="2400" b="1" dirty="0" smtClean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sociale </a:t>
            </a:r>
            <a:endParaRPr lang="it-IT" sz="2400" b="1" dirty="0">
              <a:ln w="0"/>
              <a:solidFill>
                <a:srgbClr val="00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xmlns="" id="{30FF1BBE-3A68-42D8-803C-A57D246F49AB}"/>
              </a:ext>
            </a:extLst>
          </p:cNvPr>
          <p:cNvSpPr/>
          <p:nvPr/>
        </p:nvSpPr>
        <p:spPr>
          <a:xfrm>
            <a:off x="7196853" y="3266660"/>
            <a:ext cx="3045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it-IT" sz="2400" b="1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SOSTEGNO NEL PERCORSO VERSO L’AUTONOMIA	</a:t>
            </a:r>
          </a:p>
        </p:txBody>
      </p:sp>
      <p:pic>
        <p:nvPicPr>
          <p:cNvPr id="24" name="Picture 2" descr="Risultati immagini per intervento sociale icona">
            <a:extLst>
              <a:ext uri="{FF2B5EF4-FFF2-40B4-BE49-F238E27FC236}">
                <a16:creationId xmlns:a16="http://schemas.microsoft.com/office/drawing/2014/main" xmlns="" id="{F0FD32E7-196D-4BD9-A63C-F96BF8325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C41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426" y="2711834"/>
            <a:ext cx="1813560" cy="181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Risultati immagini per individual authonomy icon">
            <a:extLst>
              <a:ext uri="{FF2B5EF4-FFF2-40B4-BE49-F238E27FC236}">
                <a16:creationId xmlns:a16="http://schemas.microsoft.com/office/drawing/2014/main" xmlns="" id="{BAF573C2-FA4C-4E33-9228-F5F4E2594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910" y="1922652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865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22">
            <a:extLst>
              <a:ext uri="{FF2B5EF4-FFF2-40B4-BE49-F238E27FC236}">
                <a16:creationId xmlns:a16="http://schemas.microsoft.com/office/drawing/2014/main" xmlns="" id="{1605788B-265C-4F7A-850C-5EE1D660FF0C}"/>
              </a:ext>
            </a:extLst>
          </p:cNvPr>
          <p:cNvSpPr txBox="1">
            <a:spLocks/>
          </p:cNvSpPr>
          <p:nvPr/>
        </p:nvSpPr>
        <p:spPr>
          <a:xfrm>
            <a:off x="424065" y="182549"/>
            <a:ext cx="12397061" cy="8231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45720" rIns="0" bIns="0" rtlCol="0" anchor="t" anchorCtr="0">
            <a:normAutofit/>
          </a:bodyPr>
          <a:lstStyle>
            <a:lvl1pPr marL="0" indent="0" algn="l" defTabSz="91437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0" kern="1200" cap="all" baseline="0">
                <a:solidFill>
                  <a:srgbClr val="4E5BA6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it-IT" altLang="zh-CN" i="1" dirty="0" smtClean="0">
                <a:solidFill>
                  <a:srgbClr val="FA942E"/>
                </a:solidFill>
              </a:rPr>
              <a:t>FEAD  </a:t>
            </a:r>
            <a:r>
              <a:rPr kumimoji="0" lang="it-IT" altLang="zh-CN" i="1" u="none" strike="noStrike" kern="1200" cap="all" spc="0" normalizeH="0" baseline="0" noProof="0" dirty="0" smtClean="0">
                <a:ln>
                  <a:noFill/>
                </a:ln>
                <a:solidFill>
                  <a:srgbClr val="FA942E"/>
                </a:solidFill>
                <a:uLnTx/>
                <a:uFillTx/>
              </a:rPr>
              <a:t>LE </a:t>
            </a:r>
            <a:r>
              <a:rPr kumimoji="0" lang="it-IT" altLang="zh-CN" i="1" u="none" strike="noStrike" kern="1200" cap="all" spc="0" normalizeH="0" baseline="0" noProof="0" dirty="0">
                <a:ln>
                  <a:noFill/>
                </a:ln>
                <a:solidFill>
                  <a:srgbClr val="FA942E"/>
                </a:solidFill>
                <a:uLnTx/>
                <a:uFillTx/>
              </a:rPr>
              <a:t>AZIONI </a:t>
            </a:r>
            <a:r>
              <a:rPr kumimoji="0" lang="it-IT" altLang="zh-CN" i="1" u="none" strike="noStrike" kern="1200" cap="all" spc="0" normalizeH="0" baseline="0" noProof="0" dirty="0" smtClean="0">
                <a:ln>
                  <a:noFill/>
                </a:ln>
                <a:solidFill>
                  <a:srgbClr val="FA942E"/>
                </a:solidFill>
                <a:uLnTx/>
                <a:uFillTx/>
              </a:rPr>
              <a:t>AMMISSIBILI</a:t>
            </a:r>
            <a:endParaRPr lang="it-IT" sz="1800" i="1" dirty="0">
              <a:solidFill>
                <a:srgbClr val="FA942E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C1E83E34-418E-44CD-B8AD-4A4AA05EC9C6}"/>
              </a:ext>
            </a:extLst>
          </p:cNvPr>
          <p:cNvSpPr/>
          <p:nvPr/>
        </p:nvSpPr>
        <p:spPr>
          <a:xfrm>
            <a:off x="2289909" y="1005731"/>
            <a:ext cx="6445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ln w="0"/>
                <a:solidFill>
                  <a:srgbClr val="FA94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MISURA  </a:t>
            </a:r>
            <a:r>
              <a:rPr lang="it-IT" sz="3600" b="1" dirty="0">
                <a:ln w="0"/>
                <a:solidFill>
                  <a:srgbClr val="FA94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xmlns="" id="{CE83CC92-31E3-40A0-A4DF-ED6A5FC463EC}"/>
              </a:ext>
            </a:extLst>
          </p:cNvPr>
          <p:cNvGrpSpPr/>
          <p:nvPr/>
        </p:nvGrpSpPr>
        <p:grpSpPr>
          <a:xfrm>
            <a:off x="380842" y="2667667"/>
            <a:ext cx="909478" cy="3468973"/>
            <a:chOff x="624682" y="1062387"/>
            <a:chExt cx="1188000" cy="4659414"/>
          </a:xfrm>
        </p:grpSpPr>
        <p:cxnSp>
          <p:nvCxnSpPr>
            <p:cNvPr id="11" name="Straight Connector 4">
              <a:extLst>
                <a:ext uri="{FF2B5EF4-FFF2-40B4-BE49-F238E27FC236}">
                  <a16:creationId xmlns:a16="http://schemas.microsoft.com/office/drawing/2014/main" xmlns="" id="{5A2A5964-1ADD-4DB3-A9B8-41F8C80A8F83}"/>
                </a:ext>
              </a:extLst>
            </p:cNvPr>
            <p:cNvCxnSpPr/>
            <p:nvPr/>
          </p:nvCxnSpPr>
          <p:spPr>
            <a:xfrm>
              <a:off x="1218682" y="2250387"/>
              <a:ext cx="0" cy="561342"/>
            </a:xfrm>
            <a:prstGeom prst="line">
              <a:avLst/>
            </a:prstGeom>
            <a:ln w="12700">
              <a:solidFill>
                <a:srgbClr val="F4A8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9">
              <a:extLst>
                <a:ext uri="{FF2B5EF4-FFF2-40B4-BE49-F238E27FC236}">
                  <a16:creationId xmlns:a16="http://schemas.microsoft.com/office/drawing/2014/main" xmlns="" id="{7FE7C09E-DF50-40D0-8D27-1F2BE7F79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682" y="1062387"/>
              <a:ext cx="1188000" cy="1188000"/>
            </a:xfrm>
            <a:prstGeom prst="ellipse">
              <a:avLst/>
            </a:prstGeom>
            <a:noFill/>
            <a:ln w="57150" cap="rnd">
              <a:solidFill>
                <a:srgbClr val="F4A845"/>
              </a:solidFill>
              <a:prstDash val="solid"/>
              <a:miter lim="800000"/>
              <a:headEnd type="none" w="sm" len="sm"/>
              <a:tailEnd type="none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AU" dirty="0">
                  <a:latin typeface="+mn-lt"/>
                  <a:cs typeface="Gotham Medium" pitchFamily="2" charset="0"/>
                </a:rPr>
                <a:t>  </a:t>
              </a:r>
            </a:p>
          </p:txBody>
        </p:sp>
        <p:sp>
          <p:nvSpPr>
            <p:cNvPr id="13" name="Oval 9">
              <a:extLst>
                <a:ext uri="{FF2B5EF4-FFF2-40B4-BE49-F238E27FC236}">
                  <a16:creationId xmlns:a16="http://schemas.microsoft.com/office/drawing/2014/main" xmlns="" id="{D8F10496-384A-437E-9F34-142FF9190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682" y="4533801"/>
              <a:ext cx="1188000" cy="1188000"/>
            </a:xfrm>
            <a:prstGeom prst="ellipse">
              <a:avLst/>
            </a:prstGeom>
            <a:noFill/>
            <a:ln w="57150" cap="rnd">
              <a:solidFill>
                <a:srgbClr val="F4A845"/>
              </a:solidFill>
              <a:prstDash val="solid"/>
              <a:miter lim="800000"/>
              <a:headEnd type="none" w="sm" len="sm"/>
              <a:tailEnd type="none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AU" dirty="0">
                  <a:latin typeface="+mn-lt"/>
                  <a:cs typeface="Gotham Medium" pitchFamily="2" charset="0"/>
                </a:rPr>
                <a:t>  </a:t>
              </a:r>
            </a:p>
          </p:txBody>
        </p:sp>
        <p:sp>
          <p:nvSpPr>
            <p:cNvPr id="14" name="Oval 9">
              <a:extLst>
                <a:ext uri="{FF2B5EF4-FFF2-40B4-BE49-F238E27FC236}">
                  <a16:creationId xmlns:a16="http://schemas.microsoft.com/office/drawing/2014/main" xmlns="" id="{8ACA0231-4DE8-49C8-B8A5-85A11F9AE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682" y="2811729"/>
              <a:ext cx="1188000" cy="1188000"/>
            </a:xfrm>
            <a:prstGeom prst="ellipse">
              <a:avLst/>
            </a:prstGeom>
            <a:noFill/>
            <a:ln w="57150" cap="rnd">
              <a:solidFill>
                <a:srgbClr val="F4A845"/>
              </a:solidFill>
              <a:prstDash val="solid"/>
              <a:miter lim="800000"/>
              <a:headEnd type="none" w="sm" len="sm"/>
              <a:tailEnd type="none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AU" dirty="0">
                  <a:latin typeface="+mn-lt"/>
                  <a:cs typeface="Gotham Medium" pitchFamily="2" charset="0"/>
                </a:rPr>
                <a:t>  </a:t>
              </a:r>
            </a:p>
          </p:txBody>
        </p:sp>
        <p:cxnSp>
          <p:nvCxnSpPr>
            <p:cNvPr id="15" name="Straight Connector 8">
              <a:extLst>
                <a:ext uri="{FF2B5EF4-FFF2-40B4-BE49-F238E27FC236}">
                  <a16:creationId xmlns:a16="http://schemas.microsoft.com/office/drawing/2014/main" xmlns="" id="{C5CF6E80-7686-403D-B8F8-90986CA595A9}"/>
                </a:ext>
              </a:extLst>
            </p:cNvPr>
            <p:cNvCxnSpPr/>
            <p:nvPr/>
          </p:nvCxnSpPr>
          <p:spPr>
            <a:xfrm>
              <a:off x="1218682" y="3999729"/>
              <a:ext cx="0" cy="534072"/>
            </a:xfrm>
            <a:prstGeom prst="line">
              <a:avLst/>
            </a:prstGeom>
            <a:ln w="12700">
              <a:solidFill>
                <a:srgbClr val="F4A8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9">
            <a:extLst>
              <a:ext uri="{FF2B5EF4-FFF2-40B4-BE49-F238E27FC236}">
                <a16:creationId xmlns:a16="http://schemas.microsoft.com/office/drawing/2014/main" xmlns="" id="{6A3B816D-55F2-4253-9753-FFF90E071F4A}"/>
              </a:ext>
            </a:extLst>
          </p:cNvPr>
          <p:cNvSpPr/>
          <p:nvPr/>
        </p:nvSpPr>
        <p:spPr>
          <a:xfrm>
            <a:off x="1493520" y="1997519"/>
            <a:ext cx="7924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Progetti strutturati in rete nei seguenti ambiti di intervento:</a:t>
            </a: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xmlns="" id="{F024CC66-B799-42D3-9749-863B27B42ED6}"/>
              </a:ext>
            </a:extLst>
          </p:cNvPr>
          <p:cNvSpPr/>
          <p:nvPr/>
        </p:nvSpPr>
        <p:spPr>
          <a:xfrm>
            <a:off x="1493520" y="2766122"/>
            <a:ext cx="105180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Interventi a bassa soglia</a:t>
            </a:r>
            <a:r>
              <a:rPr lang="it-IT" sz="2000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it-IT" sz="2000" b="1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distribuzione di beni di prima necessità (indumenti, prodotti per l'igiene personale, kit di emergenza, etc.)</a:t>
            </a: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xmlns="" id="{8C2A2839-6691-4DCA-A317-544C4B998886}"/>
              </a:ext>
            </a:extLst>
          </p:cNvPr>
          <p:cNvSpPr/>
          <p:nvPr/>
        </p:nvSpPr>
        <p:spPr>
          <a:xfrm>
            <a:off x="1493519" y="3904473"/>
            <a:ext cx="105180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Distribuzione di altri beni materiali</a:t>
            </a:r>
            <a:r>
              <a:rPr lang="it-IT" sz="2000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dotazioni a corredo dei progetti di inclusione abitativa (alloggi di transizione, housing first), strumenti a corredo di attività formative, etc. nell’ambito di progetti più ampi di accompagnamento sociale</a:t>
            </a: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xmlns="" id="{CAB07A56-A9AD-401A-8AC5-FED7CCCDCC8C}"/>
              </a:ext>
            </a:extLst>
          </p:cNvPr>
          <p:cNvSpPr/>
          <p:nvPr/>
        </p:nvSpPr>
        <p:spPr>
          <a:xfrm>
            <a:off x="1493519" y="5340459"/>
            <a:ext cx="105180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Accompagnamento sociale</a:t>
            </a:r>
            <a:r>
              <a:rPr lang="it-IT" sz="2000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finalizzato a promuovere e sostenere l’autonomia della persona</a:t>
            </a:r>
          </a:p>
        </p:txBody>
      </p:sp>
      <p:pic>
        <p:nvPicPr>
          <p:cNvPr id="27" name="Picture 8" descr="Immagine correlata">
            <a:extLst>
              <a:ext uri="{FF2B5EF4-FFF2-40B4-BE49-F238E27FC236}">
                <a16:creationId xmlns:a16="http://schemas.microsoft.com/office/drawing/2014/main" xmlns="" id="{A2A6C7F8-DE47-47DA-B8AE-8D0AFF3F2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88" y="4047706"/>
            <a:ext cx="716866" cy="71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Risultati immagini per accompagnamento sociale icona">
            <a:extLst>
              <a:ext uri="{FF2B5EF4-FFF2-40B4-BE49-F238E27FC236}">
                <a16:creationId xmlns:a16="http://schemas.microsoft.com/office/drawing/2014/main" xmlns="" id="{2483D9A5-D291-4911-8C38-54E735700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2" y="5342771"/>
            <a:ext cx="853145" cy="70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Risultati immagini per pacco icona">
            <a:extLst>
              <a:ext uri="{FF2B5EF4-FFF2-40B4-BE49-F238E27FC236}">
                <a16:creationId xmlns:a16="http://schemas.microsoft.com/office/drawing/2014/main" xmlns="" id="{702298C6-60CB-42FF-9B06-473E454B8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90" y="2748334"/>
            <a:ext cx="699981" cy="69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822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22">
            <a:extLst>
              <a:ext uri="{FF2B5EF4-FFF2-40B4-BE49-F238E27FC236}">
                <a16:creationId xmlns:a16="http://schemas.microsoft.com/office/drawing/2014/main" xmlns="" id="{1605788B-265C-4F7A-850C-5EE1D660FF0C}"/>
              </a:ext>
            </a:extLst>
          </p:cNvPr>
          <p:cNvSpPr txBox="1">
            <a:spLocks/>
          </p:cNvSpPr>
          <p:nvPr/>
        </p:nvSpPr>
        <p:spPr>
          <a:xfrm>
            <a:off x="424065" y="182549"/>
            <a:ext cx="12397061" cy="8231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45720" rIns="0" bIns="0" rtlCol="0" anchor="t" anchorCtr="0">
            <a:normAutofit/>
          </a:bodyPr>
          <a:lstStyle>
            <a:lvl1pPr marL="0" indent="0" algn="l" defTabSz="91437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0" kern="1200" cap="all" baseline="0">
                <a:solidFill>
                  <a:srgbClr val="4E5BA6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kumimoji="0" lang="it-IT" altLang="zh-CN" i="1" u="none" strike="noStrike" kern="1200" cap="all" spc="0" normalizeH="0" baseline="0" noProof="0" dirty="0">
                <a:ln>
                  <a:noFill/>
                </a:ln>
                <a:solidFill>
                  <a:srgbClr val="FA942E"/>
                </a:solidFill>
                <a:uLnTx/>
                <a:uFillTx/>
              </a:rPr>
              <a:t>RISORSE</a:t>
            </a:r>
            <a:endParaRPr lang="it-IT" sz="1800" i="1" dirty="0">
              <a:solidFill>
                <a:srgbClr val="FA942E"/>
              </a:solidFill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xmlns="" id="{169D77FC-441A-4F95-8E7E-32189BC254E3}"/>
              </a:ext>
            </a:extLst>
          </p:cNvPr>
          <p:cNvSpPr/>
          <p:nvPr/>
        </p:nvSpPr>
        <p:spPr>
          <a:xfrm>
            <a:off x="1376445" y="3321523"/>
            <a:ext cx="402879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000" b="1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50 milioni di euro </a:t>
            </a:r>
          </a:p>
          <a:p>
            <a:pPr algn="ctr"/>
            <a:r>
              <a:rPr lang="it-IT" sz="4000" b="1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 il 2016-2019 </a:t>
            </a:r>
          </a:p>
        </p:txBody>
      </p:sp>
      <p:sp>
        <p:nvSpPr>
          <p:cNvPr id="21" name="Chevron 79">
            <a:extLst>
              <a:ext uri="{FF2B5EF4-FFF2-40B4-BE49-F238E27FC236}">
                <a16:creationId xmlns:a16="http://schemas.microsoft.com/office/drawing/2014/main" xmlns="" id="{9DA2D862-0925-4469-8134-96D6D0DBBF71}"/>
              </a:ext>
            </a:extLst>
          </p:cNvPr>
          <p:cNvSpPr/>
          <p:nvPr/>
        </p:nvSpPr>
        <p:spPr>
          <a:xfrm>
            <a:off x="5816647" y="3048528"/>
            <a:ext cx="477223" cy="489600"/>
          </a:xfrm>
          <a:prstGeom prst="chevron">
            <a:avLst/>
          </a:prstGeom>
          <a:solidFill>
            <a:srgbClr val="C00000">
              <a:alpha val="20000"/>
            </a:srgbClr>
          </a:solidFill>
          <a:ln w="12700">
            <a:solidFill>
              <a:srgbClr val="F4A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defTabSz="912700"/>
            <a:endParaRPr lang="en-US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2" name="Oval 9">
            <a:extLst>
              <a:ext uri="{FF2B5EF4-FFF2-40B4-BE49-F238E27FC236}">
                <a16:creationId xmlns:a16="http://schemas.microsoft.com/office/drawing/2014/main" xmlns="" id="{D49B641E-7551-443F-AC97-8D6DA869F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440" y="2699328"/>
            <a:ext cx="1188000" cy="1188000"/>
          </a:xfrm>
          <a:prstGeom prst="ellipse">
            <a:avLst/>
          </a:prstGeom>
          <a:noFill/>
          <a:ln w="57150" cap="rnd">
            <a:solidFill>
              <a:srgbClr val="F4A845"/>
            </a:solidFill>
            <a:prstDash val="solid"/>
            <a:miter lim="800000"/>
            <a:headEnd type="none" w="sm" len="sm"/>
            <a:tailEnd type="none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+mn-lt"/>
                <a:cs typeface="Gotham Medium" pitchFamily="2" charset="0"/>
              </a:rPr>
              <a:t>  </a:t>
            </a:r>
          </a:p>
        </p:txBody>
      </p:sp>
      <p:sp>
        <p:nvSpPr>
          <p:cNvPr id="23" name="Chevron 79">
            <a:extLst>
              <a:ext uri="{FF2B5EF4-FFF2-40B4-BE49-F238E27FC236}">
                <a16:creationId xmlns:a16="http://schemas.microsoft.com/office/drawing/2014/main" xmlns="" id="{C658F2AB-3DF7-4DD3-8A80-A2C7288614CB}"/>
              </a:ext>
            </a:extLst>
          </p:cNvPr>
          <p:cNvSpPr/>
          <p:nvPr/>
        </p:nvSpPr>
        <p:spPr>
          <a:xfrm>
            <a:off x="5816647" y="4332443"/>
            <a:ext cx="477223" cy="489600"/>
          </a:xfrm>
          <a:prstGeom prst="chevron">
            <a:avLst/>
          </a:prstGeom>
          <a:solidFill>
            <a:srgbClr val="C00000">
              <a:alpha val="20000"/>
            </a:srgbClr>
          </a:solidFill>
          <a:ln w="12700">
            <a:solidFill>
              <a:srgbClr val="F4A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defTabSz="912700"/>
            <a:endParaRPr lang="en-US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4" name="Oval 9">
            <a:extLst>
              <a:ext uri="{FF2B5EF4-FFF2-40B4-BE49-F238E27FC236}">
                <a16:creationId xmlns:a16="http://schemas.microsoft.com/office/drawing/2014/main" xmlns="" id="{A298647B-9D5D-456E-9CD6-5BD451CC6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440" y="3983243"/>
            <a:ext cx="1188000" cy="1188000"/>
          </a:xfrm>
          <a:prstGeom prst="ellipse">
            <a:avLst/>
          </a:prstGeom>
          <a:noFill/>
          <a:ln w="57150" cap="rnd">
            <a:solidFill>
              <a:srgbClr val="F4A845"/>
            </a:solidFill>
            <a:prstDash val="solid"/>
            <a:miter lim="800000"/>
            <a:headEnd type="none" w="sm" len="sm"/>
            <a:tailEnd type="none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+mn-lt"/>
                <a:cs typeface="Gotham Medium" pitchFamily="2" charset="0"/>
              </a:rPr>
              <a:t>  </a:t>
            </a:r>
          </a:p>
        </p:txBody>
      </p:sp>
      <p:pic>
        <p:nvPicPr>
          <p:cNvPr id="25" name="Picture 19">
            <a:extLst>
              <a:ext uri="{FF2B5EF4-FFF2-40B4-BE49-F238E27FC236}">
                <a16:creationId xmlns:a16="http://schemas.microsoft.com/office/drawing/2014/main" xmlns="" id="{20C32E0E-850B-434B-9FE3-21E83E3239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 l="47654" r="37350"/>
          <a:stretch/>
        </p:blipFill>
        <p:spPr>
          <a:xfrm>
            <a:off x="6748386" y="4233281"/>
            <a:ext cx="810053" cy="687923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xmlns="" id="{5B346D0C-254B-4B2A-9AB1-C51697F750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 l="29176" r="53895"/>
          <a:stretch/>
        </p:blipFill>
        <p:spPr>
          <a:xfrm>
            <a:off x="6674827" y="2889004"/>
            <a:ext cx="945226" cy="711068"/>
          </a:xfrm>
          <a:prstGeom prst="rect">
            <a:avLst/>
          </a:prstGeom>
        </p:spPr>
      </p:pic>
      <p:pic>
        <p:nvPicPr>
          <p:cNvPr id="31" name="Picture 4" descr="Risultati immagini per economic resources icon">
            <a:extLst>
              <a:ext uri="{FF2B5EF4-FFF2-40B4-BE49-F238E27FC236}">
                <a16:creationId xmlns:a16="http://schemas.microsoft.com/office/drawing/2014/main" xmlns="" id="{FA46037A-DA8C-48C3-AB46-808858FA7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445" y="1323508"/>
            <a:ext cx="1580515" cy="158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22">
            <a:extLst>
              <a:ext uri="{FF2B5EF4-FFF2-40B4-BE49-F238E27FC236}">
                <a16:creationId xmlns:a16="http://schemas.microsoft.com/office/drawing/2014/main" xmlns="" id="{243D1CD3-066A-4749-989A-266B943E1116}"/>
              </a:ext>
            </a:extLst>
          </p:cNvPr>
          <p:cNvSpPr/>
          <p:nvPr/>
        </p:nvSpPr>
        <p:spPr>
          <a:xfrm>
            <a:off x="7753385" y="3048528"/>
            <a:ext cx="1993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25 milioni </a:t>
            </a:r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xmlns="" id="{E03F6AC8-9580-4876-9D6A-F8625AB51557}"/>
              </a:ext>
            </a:extLst>
          </p:cNvPr>
          <p:cNvSpPr/>
          <p:nvPr/>
        </p:nvSpPr>
        <p:spPr>
          <a:xfrm>
            <a:off x="7753385" y="4233281"/>
            <a:ext cx="209165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25 milioni</a:t>
            </a:r>
          </a:p>
          <a:p>
            <a:pPr algn="ctr"/>
            <a:endParaRPr lang="it-IT" sz="2800" b="1" dirty="0">
              <a:ln w="0"/>
              <a:solidFill>
                <a:srgbClr val="00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512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22">
            <a:extLst>
              <a:ext uri="{FF2B5EF4-FFF2-40B4-BE49-F238E27FC236}">
                <a16:creationId xmlns:a16="http://schemas.microsoft.com/office/drawing/2014/main" xmlns="" id="{1605788B-265C-4F7A-850C-5EE1D660FF0C}"/>
              </a:ext>
            </a:extLst>
          </p:cNvPr>
          <p:cNvSpPr txBox="1">
            <a:spLocks/>
          </p:cNvSpPr>
          <p:nvPr/>
        </p:nvSpPr>
        <p:spPr>
          <a:xfrm>
            <a:off x="424065" y="182549"/>
            <a:ext cx="12397061" cy="8231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45720" rIns="0" bIns="0" rtlCol="0" anchor="t" anchorCtr="0">
            <a:normAutofit/>
          </a:bodyPr>
          <a:lstStyle>
            <a:lvl1pPr marL="0" indent="0" algn="l" defTabSz="91437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0" kern="1200" cap="all" baseline="0">
                <a:solidFill>
                  <a:srgbClr val="4E5BA6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kumimoji="0" lang="it-IT" altLang="zh-CN" b="0" i="1" u="none" strike="noStrike" kern="1200" cap="all" spc="0" normalizeH="0" baseline="0" noProof="0" dirty="0">
                <a:ln>
                  <a:noFill/>
                </a:ln>
                <a:solidFill>
                  <a:srgbClr val="FA942E"/>
                </a:solidFill>
                <a:effectLst/>
                <a:uLnTx/>
                <a:uFillTx/>
              </a:rPr>
              <a:t>PROPOSTE PROGETTUALI APPROVATE</a:t>
            </a:r>
            <a:endParaRPr lang="it-IT" sz="1800" i="1" dirty="0">
              <a:solidFill>
                <a:srgbClr val="FA942E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5831505-6AE9-4283-BC37-7898A9857D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22" t="16007" r="8003" b="4829"/>
          <a:stretch/>
        </p:blipFill>
        <p:spPr>
          <a:xfrm>
            <a:off x="3433025" y="1514464"/>
            <a:ext cx="5146859" cy="4398120"/>
          </a:xfrm>
          <a:prstGeom prst="rect">
            <a:avLst/>
          </a:prstGeom>
        </p:spPr>
      </p:pic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xmlns="" id="{592A0992-6BF1-4159-8EAC-45CB19B994FE}"/>
              </a:ext>
            </a:extLst>
          </p:cNvPr>
          <p:cNvSpPr txBox="1">
            <a:spLocks/>
          </p:cNvSpPr>
          <p:nvPr/>
        </p:nvSpPr>
        <p:spPr>
          <a:xfrm flipH="1">
            <a:off x="11612463" y="6366268"/>
            <a:ext cx="216000" cy="161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xmlns="" id="{49AEEBB7-917F-4E91-A340-651427C3C990}"/>
              </a:ext>
            </a:extLst>
          </p:cNvPr>
          <p:cNvSpPr txBox="1"/>
          <p:nvPr/>
        </p:nvSpPr>
        <p:spPr>
          <a:xfrm>
            <a:off x="503350" y="989495"/>
            <a:ext cx="3635374" cy="99104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just">
              <a:lnSpc>
                <a:spcPct val="80000"/>
              </a:lnSpc>
              <a:spcAft>
                <a:spcPts val="0"/>
              </a:spcAft>
            </a:pPr>
            <a:r>
              <a:rPr lang="it-IT" sz="20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Città metropolitane o  Comuni</a:t>
            </a:r>
            <a:r>
              <a:rPr lang="it-IT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oltre 250.000 abitanti con un numero di persone senza dimora superiore a 1.000:</a:t>
            </a:r>
            <a:endParaRPr lang="en-US" sz="20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Connector 18">
            <a:extLst>
              <a:ext uri="{FF2B5EF4-FFF2-40B4-BE49-F238E27FC236}">
                <a16:creationId xmlns:a16="http://schemas.microsoft.com/office/drawing/2014/main" xmlns="" id="{03F44163-EFE7-4B93-93A3-6E4C785BEA6A}"/>
              </a:ext>
            </a:extLst>
          </p:cNvPr>
          <p:cNvCxnSpPr>
            <a:cxnSpLocks/>
          </p:cNvCxnSpPr>
          <p:nvPr/>
        </p:nvCxnSpPr>
        <p:spPr>
          <a:xfrm>
            <a:off x="553394" y="2061693"/>
            <a:ext cx="4937760" cy="0"/>
          </a:xfrm>
          <a:prstGeom prst="line">
            <a:avLst/>
          </a:prstGeom>
          <a:ln w="19050">
            <a:solidFill>
              <a:srgbClr val="393E8B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21">
            <a:extLst>
              <a:ext uri="{FF2B5EF4-FFF2-40B4-BE49-F238E27FC236}">
                <a16:creationId xmlns:a16="http://schemas.microsoft.com/office/drawing/2014/main" xmlns="" id="{0664346B-37F6-4D93-B2D1-20DC151D5A4C}"/>
              </a:ext>
            </a:extLst>
          </p:cNvPr>
          <p:cNvSpPr txBox="1"/>
          <p:nvPr/>
        </p:nvSpPr>
        <p:spPr>
          <a:xfrm>
            <a:off x="439993" y="3637174"/>
            <a:ext cx="3329367" cy="183441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just"/>
            <a:r>
              <a:rPr lang="it-IT" sz="20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Enti territoriali delegati </a:t>
            </a:r>
            <a:r>
              <a:rPr lang="it-IT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dalle Regioni/Province autonome, individuati tra i Comuni/Ambiti con oltre 400 persone senza dimora: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00" dirty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US" sz="1400" dirty="0">
              <a:solidFill>
                <a:srgbClr val="003399"/>
              </a:solidFill>
            </a:endParaRPr>
          </a:p>
        </p:txBody>
      </p:sp>
      <p:cxnSp>
        <p:nvCxnSpPr>
          <p:cNvPr id="18" name="Straight Connector 24">
            <a:extLst>
              <a:ext uri="{FF2B5EF4-FFF2-40B4-BE49-F238E27FC236}">
                <a16:creationId xmlns:a16="http://schemas.microsoft.com/office/drawing/2014/main" xmlns="" id="{A9CBBF94-725F-494E-8576-BE03F9EAFB1E}"/>
              </a:ext>
            </a:extLst>
          </p:cNvPr>
          <p:cNvCxnSpPr/>
          <p:nvPr/>
        </p:nvCxnSpPr>
        <p:spPr>
          <a:xfrm>
            <a:off x="476465" y="5231373"/>
            <a:ext cx="3474720" cy="0"/>
          </a:xfrm>
          <a:prstGeom prst="line">
            <a:avLst/>
          </a:prstGeom>
          <a:ln w="19050">
            <a:solidFill>
              <a:srgbClr val="393E8B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6293893-27CB-4144-BEB1-6A3444FB2050}"/>
              </a:ext>
            </a:extLst>
          </p:cNvPr>
          <p:cNvSpPr txBox="1"/>
          <p:nvPr/>
        </p:nvSpPr>
        <p:spPr>
          <a:xfrm>
            <a:off x="8486160" y="1057728"/>
            <a:ext cx="3563414" cy="12372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80000"/>
              </a:lnSpc>
              <a:spcAft>
                <a:spcPts val="0"/>
              </a:spcAft>
            </a:pPr>
            <a:r>
              <a:rPr lang="it-IT" sz="20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 Regioni/Province autonome </a:t>
            </a:r>
            <a:r>
              <a:rPr lang="it-IT" sz="2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 selezionano gli Ambiti territoriali su cui attuare gli interventi e attribuire i relativi finanziamenti:</a:t>
            </a:r>
            <a:endParaRPr lang="en-US" sz="20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3E8F32D7-5759-49CE-90F1-F8ED0F2AA941}"/>
              </a:ext>
            </a:extLst>
          </p:cNvPr>
          <p:cNvCxnSpPr/>
          <p:nvPr/>
        </p:nvCxnSpPr>
        <p:spPr>
          <a:xfrm>
            <a:off x="8572569" y="2294990"/>
            <a:ext cx="3383280" cy="0"/>
          </a:xfrm>
          <a:prstGeom prst="line">
            <a:avLst/>
          </a:prstGeom>
          <a:ln w="19050">
            <a:solidFill>
              <a:srgbClr val="393E8B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A7732EE-C29D-41CC-A741-BE06969A4794}"/>
              </a:ext>
            </a:extLst>
          </p:cNvPr>
          <p:cNvSpPr txBox="1"/>
          <p:nvPr/>
        </p:nvSpPr>
        <p:spPr>
          <a:xfrm>
            <a:off x="8567502" y="2480010"/>
            <a:ext cx="3482072" cy="193899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it-IT" b="1" dirty="0">
                <a:solidFill>
                  <a:srgbClr val="FA94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Abruzzo, Basilicata, Calabria, Campania, Emilia Romagna, Friuli Venezia Giulia, Liguria, Marche, Molise, Piemonte,  Puglia, Sicilia, Toscana, Umbria, Valle d’Aosta, Veneto, Provincia Autonoma di Trento</a:t>
            </a: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xmlns="" id="{88A501E1-927D-4A21-9F4C-4968BBDF3F37}"/>
              </a:ext>
            </a:extLst>
          </p:cNvPr>
          <p:cNvSpPr/>
          <p:nvPr/>
        </p:nvSpPr>
        <p:spPr>
          <a:xfrm>
            <a:off x="439993" y="2142851"/>
            <a:ext cx="39420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FA94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Milano, Roma, Palermo, Firenze, Torino, Napoli, Bologna</a:t>
            </a:r>
          </a:p>
        </p:txBody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xmlns="" id="{D803F92A-2FF8-4E35-A021-9978C6E70DAD}"/>
              </a:ext>
            </a:extLst>
          </p:cNvPr>
          <p:cNvSpPr/>
          <p:nvPr/>
        </p:nvSpPr>
        <p:spPr>
          <a:xfrm>
            <a:off x="349996" y="5240242"/>
            <a:ext cx="59586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FA94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Bergamo  Brescia  Como  Padova  Verona Vicenza Reggio Emilia  Rimini  Bari  Livorno  Trento Catania Genova  Salerno  Cagliari  Trieste</a:t>
            </a:r>
          </a:p>
        </p:txBody>
      </p:sp>
    </p:spTree>
    <p:extLst>
      <p:ext uri="{BB962C8B-B14F-4D97-AF65-F5344CB8AC3E}">
        <p14:creationId xmlns:p14="http://schemas.microsoft.com/office/powerpoint/2010/main" val="4222804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548</Words>
  <Application>Microsoft Office PowerPoint</Application>
  <PresentationFormat>Personalizzato</PresentationFormat>
  <Paragraphs>90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Cheng, Yuan Yuan</dc:creator>
  <cp:lastModifiedBy>De Felici Patrizia</cp:lastModifiedBy>
  <cp:revision>80</cp:revision>
  <dcterms:created xsi:type="dcterms:W3CDTF">2019-05-09T15:05:50Z</dcterms:created>
  <dcterms:modified xsi:type="dcterms:W3CDTF">2019-05-14T17:04:27Z</dcterms:modified>
</cp:coreProperties>
</file>