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01" r:id="rId2"/>
    <p:sldId id="291" r:id="rId3"/>
    <p:sldId id="318" r:id="rId4"/>
    <p:sldId id="302" r:id="rId5"/>
    <p:sldId id="289" r:id="rId6"/>
    <p:sldId id="290" r:id="rId7"/>
    <p:sldId id="334" r:id="rId8"/>
    <p:sldId id="335" r:id="rId9"/>
    <p:sldId id="331" r:id="rId10"/>
    <p:sldId id="332" r:id="rId11"/>
    <p:sldId id="333" r:id="rId12"/>
    <p:sldId id="316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98" r:id="rId21"/>
    <p:sldId id="297" r:id="rId22"/>
    <p:sldId id="299" r:id="rId23"/>
  </p:sldIdLst>
  <p:sldSz cx="9144000" cy="6858000" type="screen4x3"/>
  <p:notesSz cx="666273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9" autoAdjust="0"/>
    <p:restoredTop sz="94667"/>
  </p:normalViewPr>
  <p:slideViewPr>
    <p:cSldViewPr>
      <p:cViewPr>
        <p:scale>
          <a:sx n="142" d="100"/>
          <a:sy n="142" d="100"/>
        </p:scale>
        <p:origin x="177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Lanave\Documents\Attivit&#224;\Messina\Infrastrutture%20economich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Lanave\Documents\Attivit&#224;\Messina\Infrastrutture%20social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Foglio1!$B$140</c:f>
              <c:strCache>
                <c:ptCount val="1"/>
                <c:pt idx="0">
                  <c:v>Anno 2011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Foglio1!$A$141:$A$144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Foglio1!$B$141:$B$144</c:f>
              <c:numCache>
                <c:formatCode>0</c:formatCode>
                <c:ptCount val="4"/>
                <c:pt idx="0">
                  <c:v>109.76000213622977</c:v>
                </c:pt>
                <c:pt idx="1">
                  <c:v>110.790000915527</c:v>
                </c:pt>
                <c:pt idx="2">
                  <c:v>113</c:v>
                </c:pt>
                <c:pt idx="3">
                  <c:v>80.690002441406179</c:v>
                </c:pt>
              </c:numCache>
            </c:numRef>
          </c:val>
        </c:ser>
        <c:ser>
          <c:idx val="1"/>
          <c:order val="1"/>
          <c:tx>
            <c:strRef>
              <c:f>Foglio1!$E$140</c:f>
              <c:strCache>
                <c:ptCount val="1"/>
                <c:pt idx="0">
                  <c:v>Anno 2014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Foglio1!$A$141:$A$144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Foglio1!$E$141:$E$144</c:f>
              <c:numCache>
                <c:formatCode>0</c:formatCode>
                <c:ptCount val="4"/>
                <c:pt idx="0">
                  <c:v>108.72160339355399</c:v>
                </c:pt>
                <c:pt idx="1">
                  <c:v>110.53179931640578</c:v>
                </c:pt>
                <c:pt idx="2">
                  <c:v>116.78800201415977</c:v>
                </c:pt>
                <c:pt idx="3">
                  <c:v>78.815116882324148</c:v>
                </c:pt>
              </c:numCache>
            </c:numRef>
          </c:val>
        </c:ser>
        <c:dLbls/>
        <c:gapWidth val="62"/>
        <c:axId val="73714304"/>
        <c:axId val="78348672"/>
      </c:barChart>
      <c:catAx>
        <c:axId val="73714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78348672"/>
        <c:crosses val="autoZero"/>
        <c:auto val="1"/>
        <c:lblAlgn val="ctr"/>
        <c:lblOffset val="100"/>
      </c:catAx>
      <c:valAx>
        <c:axId val="78348672"/>
        <c:scaling>
          <c:orientation val="minMax"/>
        </c:scaling>
        <c:axPos val="l"/>
        <c:numFmt formatCode="0" sourceLinked="1"/>
        <c:tickLblPos val="nextTo"/>
        <c:crossAx val="73714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i="1"/>
          </a:pPr>
          <a:endParaRPr lang="it-IT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Foglio1!$B$140</c:f>
              <c:strCache>
                <c:ptCount val="1"/>
                <c:pt idx="0">
                  <c:v>Anno 2011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Foglio1!$A$141:$A$144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Foglio1!$B$141:$B$144</c:f>
              <c:numCache>
                <c:formatCode>0</c:formatCode>
                <c:ptCount val="4"/>
                <c:pt idx="0">
                  <c:v>107.34999847412099</c:v>
                </c:pt>
                <c:pt idx="1">
                  <c:v>100.76000213622977</c:v>
                </c:pt>
                <c:pt idx="2">
                  <c:v>129.89999389648401</c:v>
                </c:pt>
                <c:pt idx="3">
                  <c:v>79.889999389648409</c:v>
                </c:pt>
              </c:numCache>
            </c:numRef>
          </c:val>
        </c:ser>
        <c:ser>
          <c:idx val="1"/>
          <c:order val="1"/>
          <c:tx>
            <c:strRef>
              <c:f>Foglio1!$E$140</c:f>
              <c:strCache>
                <c:ptCount val="1"/>
                <c:pt idx="0">
                  <c:v>Anno 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Foglio1!$A$141:$A$144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Foglio1!$E$141:$E$144</c:f>
              <c:numCache>
                <c:formatCode>0</c:formatCode>
                <c:ptCount val="4"/>
                <c:pt idx="0">
                  <c:v>104.395202636718</c:v>
                </c:pt>
                <c:pt idx="1">
                  <c:v>98.178909301757642</c:v>
                </c:pt>
                <c:pt idx="2">
                  <c:v>131.23939514160068</c:v>
                </c:pt>
                <c:pt idx="3">
                  <c:v>82.029342651367102</c:v>
                </c:pt>
              </c:numCache>
            </c:numRef>
          </c:val>
        </c:ser>
        <c:dLbls/>
        <c:gapWidth val="62"/>
        <c:axId val="78370688"/>
        <c:axId val="78372224"/>
      </c:barChart>
      <c:catAx>
        <c:axId val="78370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78372224"/>
        <c:crosses val="autoZero"/>
        <c:auto val="1"/>
        <c:lblAlgn val="ctr"/>
        <c:lblOffset val="100"/>
      </c:catAx>
      <c:valAx>
        <c:axId val="78372224"/>
        <c:scaling>
          <c:orientation val="minMax"/>
        </c:scaling>
        <c:axPos val="l"/>
        <c:numFmt formatCode="0" sourceLinked="1"/>
        <c:tickLblPos val="nextTo"/>
        <c:crossAx val="78370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i="1"/>
          </a:pPr>
          <a:endParaRPr lang="it-IT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4789" tIns="47394" rIns="94789" bIns="4739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4010" y="1"/>
            <a:ext cx="2887186" cy="496332"/>
          </a:xfrm>
          <a:prstGeom prst="rect">
            <a:avLst/>
          </a:prstGeom>
        </p:spPr>
        <p:txBody>
          <a:bodyPr vert="horz" lIns="94789" tIns="47394" rIns="94789" bIns="47394" rtlCol="0"/>
          <a:lstStyle>
            <a:lvl1pPr algn="r">
              <a:defRPr sz="1200"/>
            </a:lvl1pPr>
          </a:lstStyle>
          <a:p>
            <a:fld id="{782D6953-8452-4444-8785-6FE336A4C485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9" tIns="47394" rIns="94789" bIns="4739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4789" tIns="47394" rIns="94789" bIns="4739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4789" tIns="47394" rIns="94789" bIns="4739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4789" tIns="47394" rIns="94789" bIns="47394" rtlCol="0" anchor="b"/>
          <a:lstStyle>
            <a:lvl1pPr algn="r">
              <a:defRPr sz="1200"/>
            </a:lvl1pPr>
          </a:lstStyle>
          <a:p>
            <a:fld id="{F89AB885-24DE-46CE-B2D0-39FAB77C0B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63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EBA8-8ED4-4B75-91D0-A791F858D0F5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CDD2-4287-43EE-B004-0F1793C873F4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B34E-825B-43DF-AA37-7B20B222DB2D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9913-149D-445F-BF25-4C2496A0FBE5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C835-3482-47F4-BBEF-CD4600294062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7AE-A492-4EEF-AE11-4F0FD7E3EBC2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4ECC-A5ED-4B22-891C-CD0A46FF6E78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B786-C3FF-4E5D-B9B4-FF0A60A05512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3A-64E7-476E-B0E2-285DB73F2CC2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0221-FBF5-46BF-8E16-50A9FF1FAEFB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C470-316C-4A00-A8B1-5524BBB14259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77F-A23E-4076-AB93-FAF9F22C2B92}" type="datetime1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7C93-606D-4042-8A38-ECB5291CAB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nde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72008"/>
            <a:ext cx="590476" cy="869842"/>
          </a:xfrm>
          <a:prstGeom prst="rect">
            <a:avLst/>
          </a:prstGeom>
        </p:spPr>
      </p:pic>
      <p:pic>
        <p:nvPicPr>
          <p:cNvPr id="7" name="Immagine 6" descr="IFEL.jpg"/>
          <p:cNvPicPr>
            <a:picLocks noChangeAspect="1"/>
          </p:cNvPicPr>
          <p:nvPr/>
        </p:nvPicPr>
        <p:blipFill>
          <a:blip r:embed="rId3" cstate="print"/>
          <a:srcRect l="11211" r="11213"/>
          <a:stretch>
            <a:fillRect/>
          </a:stretch>
        </p:blipFill>
        <p:spPr>
          <a:xfrm>
            <a:off x="285721" y="5786455"/>
            <a:ext cx="826103" cy="557213"/>
          </a:xfrm>
          <a:prstGeom prst="rect">
            <a:avLst/>
          </a:prstGeom>
        </p:spPr>
      </p:pic>
      <p:pic>
        <p:nvPicPr>
          <p:cNvPr id="4" name="Immagine 3" descr="Conferenza-Messina-Cover-dossier.jpg"/>
          <p:cNvPicPr>
            <a:picLocks noChangeAspect="1"/>
          </p:cNvPicPr>
          <p:nvPr/>
        </p:nvPicPr>
        <p:blipFill>
          <a:blip r:embed="rId4" cstate="print"/>
          <a:srcRect t="18042" b="17808"/>
          <a:stretch>
            <a:fillRect/>
          </a:stretch>
        </p:blipFill>
        <p:spPr>
          <a:xfrm>
            <a:off x="1584000" y="0"/>
            <a:ext cx="756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71600" y="406400"/>
            <a:ext cx="746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Gli investimenti comunali: caduta e ripresa</a:t>
            </a:r>
            <a:endParaRPr lang="it-IT" sz="1200" dirty="0" smtClean="0"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82700" y="895350"/>
            <a:ext cx="7512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Calibri" pitchFamily="34" charset="0"/>
              </a:rPr>
              <a:t>Dal 2010 al 2014 il Patto di stabilità interno si connota come la causa principale della forte contrazione degli investimenti (-23%).</a:t>
            </a:r>
          </a:p>
          <a:p>
            <a:pPr algn="just"/>
            <a:r>
              <a:rPr lang="it-IT" sz="1400" dirty="0" smtClean="0">
                <a:latin typeface="Calibri" pitchFamily="34" charset="0"/>
              </a:rPr>
              <a:t>Nel Centro-Nord si registra una grave flessione (-42%), mentre nel Mezzogiorno si assiste dal 2012 in poi ad una costante crescita, trainata dalle risorse comunitarie.</a:t>
            </a:r>
          </a:p>
          <a:p>
            <a:pPr algn="just"/>
            <a:endParaRPr lang="it-IT" sz="1400" dirty="0" smtClean="0">
              <a:latin typeface="Calibri" pitchFamily="34" charset="0"/>
            </a:endParaRPr>
          </a:p>
          <a:p>
            <a:pPr algn="just"/>
            <a:r>
              <a:rPr lang="it-IT" sz="1400" dirty="0" smtClean="0">
                <a:latin typeface="Calibri" pitchFamily="34" charset="0"/>
              </a:rPr>
              <a:t>Nel 2015 prende invece avvio una generale inversione di tendenza (+13%), ancora debole nel Centro-Nord ma più robusta nel Mezzogiorno grazie anche alla chiusura delle rendicontazioni riferite al ciclo UE 2007-2013</a:t>
            </a:r>
          </a:p>
        </p:txBody>
      </p:sp>
      <p:sp>
        <p:nvSpPr>
          <p:cNvPr id="13" name="Rettangolo 7"/>
          <p:cNvSpPr>
            <a:spLocks noChangeArrowheads="1"/>
          </p:cNvSpPr>
          <p:nvPr/>
        </p:nvSpPr>
        <p:spPr bwMode="auto">
          <a:xfrm>
            <a:off x="4794250" y="6581001"/>
            <a:ext cx="4349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latin typeface="Calibri" pitchFamily="34" charset="0"/>
              </a:rPr>
              <a:t>Fonte: elaborazione IFEL su dati Ministero dell’Interno e MEF-RGS</a:t>
            </a:r>
            <a:endParaRPr lang="it-IT" sz="1200" dirty="0">
              <a:latin typeface="Calibri" pitchFamily="34" charset="0"/>
            </a:endParaRPr>
          </a:p>
        </p:txBody>
      </p:sp>
      <p:grpSp>
        <p:nvGrpSpPr>
          <p:cNvPr id="2" name="Gruppo 11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4" name="Rettangolo 13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5" name="Immagine 14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6" name="Immagine 15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10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1479550" y="3843338"/>
            <a:ext cx="3692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1" i="1" dirty="0">
                <a:solidFill>
                  <a:srgbClr val="005E7D"/>
                </a:solidFill>
                <a:latin typeface="Arial Narrow" pitchFamily="34" charset="0"/>
              </a:rPr>
              <a:t>DINAMICA DEGLI INVESTIMENTI FISSI LORDI COMUNALI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1" i="1" dirty="0">
                <a:solidFill>
                  <a:srgbClr val="005E7D"/>
                </a:solidFill>
                <a:latin typeface="Arial Narrow" pitchFamily="34" charset="0"/>
              </a:rPr>
              <a:t>Impegni in milioni di euro. Anni 2010-2016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29100"/>
            <a:ext cx="3779837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2"/>
          <p:cNvSpPr txBox="1">
            <a:spLocks noChangeArrowheads="1"/>
          </p:cNvSpPr>
          <p:nvPr/>
        </p:nvSpPr>
        <p:spPr bwMode="auto">
          <a:xfrm>
            <a:off x="5426075" y="3768725"/>
            <a:ext cx="318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1" i="1" dirty="0">
                <a:solidFill>
                  <a:srgbClr val="005E7D"/>
                </a:solidFill>
                <a:latin typeface="Arial Narrow" pitchFamily="34" charset="0"/>
              </a:rPr>
              <a:t>IL CONFRONTO PER AREE TERRITORIALI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1" i="1" dirty="0">
                <a:solidFill>
                  <a:srgbClr val="005E7D"/>
                </a:solidFill>
                <a:latin typeface="Arial Narrow" pitchFamily="34" charset="0"/>
              </a:rPr>
              <a:t>Impegni in milioni di euro. Anni 2010-2016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140200"/>
            <a:ext cx="377983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71600" y="406400"/>
            <a:ext cx="746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Dinamica degli investimenti nelle città metropolitane (1)</a:t>
            </a:r>
            <a:endParaRPr lang="it-IT" sz="1200" dirty="0" smtClean="0"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82700" y="895350"/>
            <a:ext cx="7512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Calibri" pitchFamily="34" charset="0"/>
              </a:rPr>
              <a:t>Durante gli anni del Patto di stabilità anche nelle città metropolitane del Paese si verifica nel complesso una forte riduzione degli investimenti (-26% dal 2010 al 2014)</a:t>
            </a:r>
          </a:p>
          <a:p>
            <a:pPr algn="just"/>
            <a:endParaRPr lang="it-IT" sz="1400" dirty="0" smtClean="0">
              <a:latin typeface="Calibri" pitchFamily="34" charset="0"/>
            </a:endParaRPr>
          </a:p>
          <a:p>
            <a:pPr algn="just"/>
            <a:r>
              <a:rPr lang="it-IT" sz="1400" dirty="0" smtClean="0">
                <a:latin typeface="Calibri" pitchFamily="34" charset="0"/>
              </a:rPr>
              <a:t>Il fenomeno assume in ambito territoriale una direzione binaria: nel Centro-Nord si registra una significativa contrazione (circa 1 miliardo di euro), nel Mezzogiorno una sostanziale tenuta.</a:t>
            </a:r>
          </a:p>
          <a:p>
            <a:pPr algn="just"/>
            <a:endParaRPr lang="it-IT" sz="1400" dirty="0" smtClean="0">
              <a:latin typeface="Calibri" pitchFamily="34" charset="0"/>
            </a:endParaRPr>
          </a:p>
        </p:txBody>
      </p:sp>
      <p:sp>
        <p:nvSpPr>
          <p:cNvPr id="13" name="Rettangolo 7"/>
          <p:cNvSpPr>
            <a:spLocks noChangeArrowheads="1"/>
          </p:cNvSpPr>
          <p:nvPr/>
        </p:nvSpPr>
        <p:spPr bwMode="auto">
          <a:xfrm>
            <a:off x="4794250" y="6581001"/>
            <a:ext cx="4349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latin typeface="Calibri" pitchFamily="34" charset="0"/>
              </a:rPr>
              <a:t>Fonte: elaborazione IFEL su dati Ministero dell’Interno e MEF-RGS</a:t>
            </a:r>
            <a:endParaRPr lang="it-IT" sz="1200" dirty="0">
              <a:latin typeface="Calibri" pitchFamily="34" charset="0"/>
            </a:endParaRPr>
          </a:p>
        </p:txBody>
      </p:sp>
      <p:grpSp>
        <p:nvGrpSpPr>
          <p:cNvPr id="2" name="Gruppo 11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4" name="Rettangolo 13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5" name="Immagine 14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6" name="Immagine 15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11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sp>
        <p:nvSpPr>
          <p:cNvPr id="21" name="CasellaDiTesto 2"/>
          <p:cNvSpPr txBox="1">
            <a:spLocks noChangeArrowheads="1"/>
          </p:cNvSpPr>
          <p:nvPr/>
        </p:nvSpPr>
        <p:spPr bwMode="auto">
          <a:xfrm>
            <a:off x="2690812" y="2628900"/>
            <a:ext cx="4459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 i="1" dirty="0">
                <a:solidFill>
                  <a:srgbClr val="005E7D"/>
                </a:solidFill>
                <a:latin typeface="Arial Narrow" pitchFamily="34" charset="0"/>
              </a:rPr>
              <a:t>INVESTIMENTI NELLE AREE </a:t>
            </a:r>
            <a:r>
              <a:rPr lang="it-IT" altLang="it-IT" sz="1400" b="1" i="1" dirty="0" smtClean="0">
                <a:solidFill>
                  <a:srgbClr val="005E7D"/>
                </a:solidFill>
                <a:latin typeface="Arial Narrow" pitchFamily="34" charset="0"/>
              </a:rPr>
              <a:t>METROPOLITANE </a:t>
            </a:r>
            <a:r>
              <a:rPr lang="it-IT" altLang="it-IT" sz="1400" b="1" i="1" dirty="0">
                <a:solidFill>
                  <a:srgbClr val="005E7D"/>
                </a:solidFill>
                <a:latin typeface="Arial Narrow" pitchFamily="34" charset="0"/>
              </a:rPr>
              <a:t>(CAPOLUOGHI  E COMUNI) </a:t>
            </a:r>
            <a:r>
              <a:rPr lang="it-IT" altLang="it-IT" sz="1400" b="1" i="1" dirty="0" smtClean="0">
                <a:solidFill>
                  <a:srgbClr val="005E7D"/>
                </a:solidFill>
                <a:latin typeface="Arial Narrow" pitchFamily="34" charset="0"/>
              </a:rPr>
              <a:t>Impegni in </a:t>
            </a:r>
            <a:r>
              <a:rPr lang="it-IT" altLang="it-IT" sz="1400" b="1" i="1" dirty="0">
                <a:solidFill>
                  <a:srgbClr val="005E7D"/>
                </a:solidFill>
                <a:latin typeface="Arial Narrow" pitchFamily="34" charset="0"/>
              </a:rPr>
              <a:t>milioni di euro. </a:t>
            </a:r>
            <a:endParaRPr lang="it-IT" altLang="it-IT" sz="1400" b="1" i="1" dirty="0" smtClean="0">
              <a:solidFill>
                <a:srgbClr val="005E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 i="1" dirty="0" smtClean="0">
                <a:solidFill>
                  <a:srgbClr val="005E7D"/>
                </a:solidFill>
                <a:latin typeface="Arial Narrow" pitchFamily="34" charset="0"/>
              </a:rPr>
              <a:t>Anni </a:t>
            </a:r>
            <a:r>
              <a:rPr lang="it-IT" altLang="it-IT" sz="1400" b="1" i="1" dirty="0">
                <a:solidFill>
                  <a:srgbClr val="005E7D"/>
                </a:solidFill>
                <a:latin typeface="Arial Narrow" pitchFamily="34" charset="0"/>
              </a:rPr>
              <a:t>2010-2016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295650"/>
            <a:ext cx="4881128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6655" y="2528900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accent2"/>
                </a:solidFill>
                <a:latin typeface="Verdana" pitchFamily="34" charset="0"/>
              </a:rPr>
              <a:t>Le città metropolitane del mezzogiorno</a:t>
            </a:r>
            <a:endParaRPr lang="it-IT" sz="20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2" name="Gruppo 2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4" name="Rettangolo 3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6" name="Immagine 5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7" name="Immagine 6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786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BARI</a:t>
            </a:r>
            <a:endParaRPr lang="it-IT" sz="1600" dirty="0" smtClean="0">
              <a:latin typeface="Century Gothic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9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13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512" y="1080000"/>
            <a:ext cx="6551188" cy="259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5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CAGLIARI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38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o 6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0" name="Rettangolo 9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1" name="Immagine 10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2" name="Immagine 11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14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551188" cy="255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CATANIA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75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15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525282" cy="25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MESSINA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600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9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16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650241" cy="255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NAPOLI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960000"/>
            <a:ext cx="6461279" cy="22356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17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478042" cy="2541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PALERMO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75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9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18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557284" cy="259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714480" y="142852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Città metropolitana di REGGIO CALABRIA</a:t>
            </a:r>
            <a:endParaRPr lang="it-IT" sz="1600" dirty="0" smtClean="0">
              <a:latin typeface="Century Gothic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60000"/>
            <a:ext cx="6461279" cy="22142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7666993" y="6581001"/>
            <a:ext cx="147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Startcity</a:t>
            </a:r>
            <a:r>
              <a:rPr lang="it-IT" sz="1200" i="1" dirty="0" smtClean="0"/>
              <a:t> 2015</a:t>
            </a:r>
            <a:endParaRPr lang="it-IT" sz="1200" i="1" dirty="0"/>
          </a:p>
        </p:txBody>
      </p:sp>
      <p:grpSp>
        <p:nvGrpSpPr>
          <p:cNvPr id="2" name="Gruppo 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1" name="Rettangolo 10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3" name="Immagine 12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19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080000"/>
            <a:ext cx="6537473" cy="25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648" y="1844824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Verdana" pitchFamily="34" charset="0"/>
              </a:rPr>
              <a:t>Il mezzogiorno e l’Italia</a:t>
            </a:r>
            <a:endParaRPr lang="it-IT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6" name="Rettangolo 5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7" name="Immagine 6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8" name="Immagine 7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1650" y="234888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accent2"/>
                </a:solidFill>
                <a:latin typeface="Verdana" pitchFamily="34" charset="0"/>
              </a:rPr>
              <a:t>I patti per lo sviluppo delle città metropolitane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4" name="Rettangolo 3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6" name="Immagine 5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7" name="Immagine 6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71600" y="406400"/>
            <a:ext cx="746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Risorse aggiuntive 2014-2020 per le città metropolitane del Mezzogiorno</a:t>
            </a:r>
            <a:endParaRPr lang="it-IT" sz="1200" dirty="0" smtClean="0"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60500" y="1028700"/>
            <a:ext cx="724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Calibri" pitchFamily="34" charset="0"/>
              </a:rPr>
              <a:t>Alle città metropolitane del mezzogiorno è destinato il 9,2% delle risorse assegnate alle corrispondenti regioni.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13" name="Rettangolo 7"/>
          <p:cNvSpPr>
            <a:spLocks noChangeArrowheads="1"/>
          </p:cNvSpPr>
          <p:nvPr/>
        </p:nvSpPr>
        <p:spPr bwMode="auto">
          <a:xfrm>
            <a:off x="2305050" y="6389985"/>
            <a:ext cx="683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elaborazione  IFEL - Osservatorio politiche di coesione del Dipartimento fondi europei e investimenti territoriali su dati PO 2014-2020, Patti Sud, Graduatoria Bando Periferie, I e II riparto PAC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0" name="Rettangolo 9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4" name="Immagine 13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5" name="Immagine 14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21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647883"/>
              </p:ext>
            </p:extLst>
          </p:nvPr>
        </p:nvGraphicFramePr>
        <p:xfrm>
          <a:off x="1593850" y="2495550"/>
          <a:ext cx="7200900" cy="2588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8300"/>
                <a:gridCol w="977900"/>
                <a:gridCol w="1244600"/>
                <a:gridCol w="800100"/>
              </a:tblGrid>
              <a:tr h="3385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MLN EURO</a:t>
                      </a:r>
                      <a:endParaRPr lang="it-IT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43" marR="6743" marT="6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(b/a)</a:t>
                      </a:r>
                    </a:p>
                  </a:txBody>
                  <a:tcPr marL="6743" marR="6743" marT="6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93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(a)</a:t>
                      </a:r>
                    </a:p>
                  </a:txBody>
                  <a:tcPr marL="6743" marR="6743" marT="6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cui Città </a:t>
                      </a:r>
                      <a:r>
                        <a:rPr lang="it-IT" sz="1200" dirty="0" smtClean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metropolitane Mezzogiorno </a:t>
                      </a: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(b)</a:t>
                      </a:r>
                    </a:p>
                  </a:txBody>
                  <a:tcPr marL="6743" marR="6743" marT="6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 FESR-FSE 14-20 (</a:t>
                      </a:r>
                      <a:r>
                        <a:rPr lang="it-IT" sz="1200" dirty="0" err="1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Puglia*</a:t>
                      </a: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Calabria, Campania, Sicilia, Sardegna)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21.037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440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 METRO 14-20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893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604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BANDO PERIFERIE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2.100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345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 SERVIZI DI CURA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573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PATTI SUD FSC 14-20 (Puglia, Calabria, Campania, Sicilia, Sardegna)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11.713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1.835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it-IT" sz="1600" b="1" dirty="0" smtClean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Totale</a:t>
                      </a:r>
                      <a:endParaRPr lang="it-IT" sz="1600" b="1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36.316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3.325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743" marR="6743" marT="6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1593850" y="5562600"/>
            <a:ext cx="737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1200" i="1" dirty="0" smtClean="0">
                <a:latin typeface="+mj-lt"/>
              </a:rPr>
              <a:t>* </a:t>
            </a:r>
            <a:r>
              <a:rPr lang="it-IT" altLang="it-IT" sz="1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Non risulta ancora pubblicato l’ammontare delle risorse assegnate alla Città metropolitane di Bari a valere sull’Asse 12 “Sviluppo urbano sostenibile” del POR FESR Puglia 14-20. Tale Asse ha una dotazione finanziaria pari a 136 </a:t>
            </a:r>
            <a:r>
              <a:rPr lang="it-IT" altLang="it-IT" sz="1200" i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mln</a:t>
            </a:r>
            <a:r>
              <a:rPr lang="it-IT" altLang="it-IT" sz="1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di euro.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71600" y="40640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Risorse FSC 2014-2020 per i Patti per lo sviluppo delle 7 città metropolitane del Sud, per area di intervento</a:t>
            </a:r>
            <a:endParaRPr lang="it-IT" sz="1200" dirty="0" smtClean="0"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93800" y="1028700"/>
            <a:ext cx="7512050" cy="15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400" dirty="0" smtClean="0">
                <a:latin typeface="Calibri" pitchFamily="34" charset="0"/>
                <a:ea typeface="Calibri" pitchFamily="34" charset="0"/>
              </a:rPr>
              <a:t>Guardando alle sole risorse FSC a disposizione, i problemi più urgenti avvertiti dalle città metropolitane del Sud riguardano il </a:t>
            </a:r>
            <a:r>
              <a:rPr lang="it-IT" sz="1400" b="1" dirty="0" smtClean="0">
                <a:latin typeface="Calibri" pitchFamily="34" charset="0"/>
                <a:ea typeface="Calibri" pitchFamily="34" charset="0"/>
              </a:rPr>
              <a:t>gap infrastrutturale</a:t>
            </a:r>
            <a:r>
              <a:rPr lang="it-IT" sz="1400" dirty="0" smtClean="0">
                <a:latin typeface="Calibri" pitchFamily="34" charset="0"/>
                <a:ea typeface="Calibri" pitchFamily="34" charset="0"/>
              </a:rPr>
              <a:t>, che determina un differente accesso ai servizi di base (46% dei contributi, pari a circa 852 milioni di euro) e, in secondo luogo, la </a:t>
            </a:r>
            <a:r>
              <a:rPr lang="it-IT" sz="1400" b="1" dirty="0" smtClean="0">
                <a:latin typeface="Calibri" pitchFamily="34" charset="0"/>
                <a:ea typeface="Calibri" pitchFamily="34" charset="0"/>
              </a:rPr>
              <a:t>tutela ambientale </a:t>
            </a:r>
            <a:r>
              <a:rPr lang="it-IT" sz="1400" dirty="0" smtClean="0">
                <a:latin typeface="Calibri" pitchFamily="34" charset="0"/>
                <a:ea typeface="Calibri" pitchFamily="34" charset="0"/>
              </a:rPr>
              <a:t>unita alla </a:t>
            </a:r>
            <a:r>
              <a:rPr lang="it-IT" sz="1400" b="1" dirty="0" smtClean="0">
                <a:latin typeface="Calibri" pitchFamily="34" charset="0"/>
                <a:ea typeface="Calibri" pitchFamily="34" charset="0"/>
              </a:rPr>
              <a:t>messa in sicurezza del territorio</a:t>
            </a:r>
            <a:r>
              <a:rPr lang="it-IT" sz="1400" dirty="0" smtClean="0">
                <a:latin typeface="Calibri" pitchFamily="34" charset="0"/>
                <a:ea typeface="Calibri" pitchFamily="34" charset="0"/>
              </a:rPr>
              <a:t> (444 milioni di euro, il 24% delle risorse). Nei Patti compaiono anche progetti riguardanti il </a:t>
            </a:r>
            <a:r>
              <a:rPr lang="it-IT" sz="1400" b="1" dirty="0" smtClean="0">
                <a:latin typeface="Calibri" pitchFamily="34" charset="0"/>
                <a:ea typeface="Calibri" pitchFamily="34" charset="0"/>
              </a:rPr>
              <a:t>turismo, la cultura, l</a:t>
            </a:r>
            <a:r>
              <a:rPr lang="ja-JP" altLang="it-IT" sz="1400" b="1" dirty="0" smtClean="0">
                <a:latin typeface="Calibri" pitchFamily="34" charset="0"/>
                <a:ea typeface="Calibri" pitchFamily="34" charset="0"/>
              </a:rPr>
              <a:t>’</a:t>
            </a:r>
            <a:r>
              <a:rPr lang="it-IT" altLang="ja-JP" sz="1400" b="1" dirty="0" smtClean="0">
                <a:latin typeface="Calibri" pitchFamily="34" charset="0"/>
                <a:ea typeface="Calibri" pitchFamily="34" charset="0"/>
              </a:rPr>
              <a:t>inclusione sociale e la sicurezza </a:t>
            </a:r>
            <a:r>
              <a:rPr lang="it-IT" altLang="ja-JP" sz="1400" dirty="0" smtClean="0">
                <a:latin typeface="Calibri" pitchFamily="34" charset="0"/>
                <a:ea typeface="Calibri" pitchFamily="34" charset="0"/>
              </a:rPr>
              <a:t>(tema </a:t>
            </a:r>
            <a:r>
              <a:rPr lang="it-IT" altLang="ja-JP" sz="1400" dirty="0" err="1" smtClean="0">
                <a:latin typeface="Calibri" pitchFamily="34" charset="0"/>
                <a:ea typeface="Calibri" pitchFamily="34" charset="0"/>
              </a:rPr>
              <a:t>quest</a:t>
            </a:r>
            <a:r>
              <a:rPr lang="ja-JP" altLang="it-IT" sz="1400" dirty="0" smtClean="0">
                <a:latin typeface="Calibri" pitchFamily="34" charset="0"/>
                <a:ea typeface="Calibri" pitchFamily="34" charset="0"/>
              </a:rPr>
              <a:t>’</a:t>
            </a:r>
            <a:r>
              <a:rPr lang="it-IT" altLang="ja-JP" sz="1400" dirty="0" smtClean="0">
                <a:latin typeface="Calibri" pitchFamily="34" charset="0"/>
                <a:ea typeface="Calibri" pitchFamily="34" charset="0"/>
              </a:rPr>
              <a:t>ultimo affrontato mediante la realizzazione di impianti di videosorveglianza).</a:t>
            </a:r>
            <a:endParaRPr lang="it-IT" sz="1400" dirty="0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13" name="Rettangolo 7"/>
          <p:cNvSpPr>
            <a:spLocks noChangeArrowheads="1"/>
          </p:cNvSpPr>
          <p:nvPr/>
        </p:nvSpPr>
        <p:spPr bwMode="auto">
          <a:xfrm>
            <a:off x="1282700" y="6581001"/>
            <a:ext cx="7861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latin typeface="Calibri" pitchFamily="34" charset="0"/>
              </a:rPr>
              <a:t>Fonte: elaborazione </a:t>
            </a:r>
            <a:r>
              <a:rPr lang="it-IT" sz="1200" dirty="0" err="1" smtClean="0">
                <a:latin typeface="Calibri" pitchFamily="34" charset="0"/>
              </a:rPr>
              <a:t>IFEL-Dipartimento</a:t>
            </a:r>
            <a:r>
              <a:rPr lang="it-IT" sz="1200" dirty="0" smtClean="0">
                <a:latin typeface="Calibri" pitchFamily="34" charset="0"/>
              </a:rPr>
              <a:t> Studi Economia Territoriale su dati Patti per lo sviluppo, 2016</a:t>
            </a:r>
            <a:endParaRPr lang="it-IT" sz="1200" dirty="0">
              <a:latin typeface="Calibri" pitchFamily="34" charset="0"/>
            </a:endParaRPr>
          </a:p>
        </p:txBody>
      </p:sp>
      <p:pic>
        <p:nvPicPr>
          <p:cNvPr id="7" name="Im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626642"/>
            <a:ext cx="6280150" cy="370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o 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0" name="Rettangolo 9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2" name="Immagine 11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4" name="Immagine 13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22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57290" y="332656"/>
            <a:ext cx="7500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sz="1600" dirty="0">
              <a:latin typeface="Calibri" pitchFamily="34" charset="0"/>
            </a:endParaRPr>
          </a:p>
          <a:p>
            <a:pPr algn="just"/>
            <a:endParaRPr lang="it-IT" sz="1600" dirty="0" smtClean="0">
              <a:latin typeface="Century Gothic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Il mezzogiorno e l’Italia </a:t>
            </a:r>
          </a:p>
          <a:p>
            <a:pPr algn="just"/>
            <a:endParaRPr lang="it-IT" sz="1600" dirty="0" smtClean="0">
              <a:latin typeface="Century Gothic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10649" y="6581001"/>
            <a:ext cx="123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Istat 2017</a:t>
            </a:r>
            <a:endParaRPr lang="it-IT" sz="1200" i="1" dirty="0"/>
          </a:p>
        </p:txBody>
      </p:sp>
      <p:grpSp>
        <p:nvGrpSpPr>
          <p:cNvPr id="2" name="Gruppo 1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20" name="Rettangolo 19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8" name="Immagine 17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21" name="Immagine 20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2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3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549399" y="2451100"/>
          <a:ext cx="7118055" cy="1878000"/>
        </p:xfrm>
        <a:graphic>
          <a:graphicData uri="http://schemas.openxmlformats.org/drawingml/2006/table">
            <a:tbl>
              <a:tblPr/>
              <a:tblGrid>
                <a:gridCol w="1275319"/>
                <a:gridCol w="1193757"/>
                <a:gridCol w="1349464"/>
                <a:gridCol w="1210329"/>
                <a:gridCol w="990809"/>
                <a:gridCol w="1098377"/>
              </a:tblGrid>
              <a:tr h="69216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Numero Comuni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Popolazione 2016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 (kmq)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Densità demografica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 Città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Metropolitane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Nord-Ovest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3.033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16.111.155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57.928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Nord-Est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1.417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11.643.601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62.328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12.067.803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58.085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2.552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20.843.170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123.732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7.977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60.665.729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302.073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071" marR="9071" marT="9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460500" y="1250950"/>
            <a:ext cx="74231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Il mezzogiorno rappresenta il </a:t>
            </a:r>
            <a:r>
              <a:rPr lang="it-IT" sz="1400" b="1" dirty="0" smtClean="0">
                <a:latin typeface="Century Gothic" pitchFamily="34" charset="0"/>
              </a:rPr>
              <a:t>41% della superficie </a:t>
            </a:r>
            <a:r>
              <a:rPr lang="it-IT" sz="1400" dirty="0" smtClean="0">
                <a:latin typeface="Century Gothic" pitchFamily="34" charset="0"/>
              </a:rPr>
              <a:t>italiana e vi vive il </a:t>
            </a:r>
            <a:r>
              <a:rPr lang="it-IT" sz="1400" b="1" dirty="0" smtClean="0">
                <a:latin typeface="Century Gothic" pitchFamily="34" charset="0"/>
              </a:rPr>
              <a:t>34% della popolazione</a:t>
            </a:r>
            <a:r>
              <a:rPr lang="it-IT" sz="1400" dirty="0" smtClean="0">
                <a:latin typeface="Century Gothic" pitchFamily="34" charset="0"/>
              </a:rPr>
              <a:t>. </a:t>
            </a:r>
          </a:p>
          <a:p>
            <a:r>
              <a:rPr lang="it-IT" sz="1400" dirty="0" smtClean="0">
                <a:latin typeface="Century Gothic" pitchFamily="34" charset="0"/>
              </a:rPr>
              <a:t>Nei 2.552 comuni del mezzogiorno (il 32% del totale) la densità demografica è molto più bassa che nel resto del paese.</a:t>
            </a:r>
          </a:p>
          <a:p>
            <a:r>
              <a:rPr lang="it-IT" sz="1400" dirty="0" smtClean="0">
                <a:latin typeface="Century Gothic" pitchFamily="34" charset="0"/>
              </a:rPr>
              <a:t>7 delle 14 città metropolitane sono nel mezzogiorno.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593849" y="4851400"/>
          <a:ext cx="5734051" cy="1764030"/>
        </p:xfrm>
        <a:graphic>
          <a:graphicData uri="http://schemas.openxmlformats.org/drawingml/2006/table">
            <a:tbl>
              <a:tblPr/>
              <a:tblGrid>
                <a:gridCol w="1491517"/>
                <a:gridCol w="707089"/>
                <a:gridCol w="707089"/>
                <a:gridCol w="707089"/>
                <a:gridCol w="707089"/>
                <a:gridCol w="707089"/>
                <a:gridCol w="7070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sotto i 2.000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2.000 a 4.999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5.000 a 19.999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20.000 a 99.999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 e oltre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Rettangolo 18"/>
          <p:cNvSpPr/>
          <p:nvPr/>
        </p:nvSpPr>
        <p:spPr>
          <a:xfrm>
            <a:off x="1549400" y="44069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15 delle maggiori città italiane (oltre 100mila abitanti) sono nel mezzogiorno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57290" y="332656"/>
            <a:ext cx="750098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sz="1600" dirty="0">
              <a:latin typeface="Calibri" pitchFamily="34" charset="0"/>
            </a:endParaRPr>
          </a:p>
          <a:p>
            <a:pPr algn="just"/>
            <a:endParaRPr lang="it-IT" sz="1600" dirty="0" smtClean="0">
              <a:latin typeface="Century Gothic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dotazione infrastrutturale</a:t>
            </a:r>
          </a:p>
          <a:p>
            <a:pPr algn="just"/>
            <a:endParaRPr lang="it-IT" sz="1600" dirty="0" smtClean="0">
              <a:latin typeface="Century Gothic" pitchFamily="34" charset="0"/>
            </a:endParaRPr>
          </a:p>
          <a:p>
            <a:r>
              <a:rPr lang="it-IT" sz="1400" dirty="0" smtClean="0">
                <a:latin typeface="Century Gothic" pitchFamily="34" charset="0"/>
              </a:rPr>
              <a:t>Aumenta la </a:t>
            </a:r>
            <a:r>
              <a:rPr lang="it-IT" sz="1400" b="1" dirty="0" smtClean="0">
                <a:latin typeface="Century Gothic" pitchFamily="34" charset="0"/>
              </a:rPr>
              <a:t>divergenza nord-sud </a:t>
            </a:r>
            <a:r>
              <a:rPr lang="it-IT" sz="1400" dirty="0" smtClean="0">
                <a:latin typeface="Century Gothic" pitchFamily="34" charset="0"/>
              </a:rPr>
              <a:t>nelle infrastrutture economiche, mentre nelle infrastrutture sociali il </a:t>
            </a:r>
            <a:r>
              <a:rPr lang="it-IT" sz="1400" i="1" dirty="0" smtClean="0">
                <a:latin typeface="Century Gothic" pitchFamily="34" charset="0"/>
              </a:rPr>
              <a:t>gap </a:t>
            </a:r>
            <a:r>
              <a:rPr lang="it-IT" sz="1400" dirty="0" smtClean="0">
                <a:latin typeface="Century Gothic" pitchFamily="34" charset="0"/>
              </a:rPr>
              <a:t>tende a diminuire.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66851" y="6581025"/>
            <a:ext cx="1877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</a:t>
            </a:r>
            <a:r>
              <a:rPr lang="it-IT" sz="1200" i="1" dirty="0" err="1" smtClean="0"/>
              <a:t>Tagliacarne</a:t>
            </a:r>
            <a:r>
              <a:rPr lang="it-IT" sz="1200" i="1" dirty="0" smtClean="0"/>
              <a:t> 2011-14</a:t>
            </a:r>
            <a:endParaRPr lang="it-IT" sz="1200" i="1" dirty="0"/>
          </a:p>
        </p:txBody>
      </p:sp>
      <p:sp>
        <p:nvSpPr>
          <p:cNvPr id="12" name="Rettangolo 11"/>
          <p:cNvSpPr/>
          <p:nvPr/>
        </p:nvSpPr>
        <p:spPr>
          <a:xfrm>
            <a:off x="1357290" y="5286388"/>
            <a:ext cx="77867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N.B. Le </a:t>
            </a:r>
            <a:r>
              <a:rPr lang="it-IT" sz="1100" b="1" dirty="0" smtClean="0"/>
              <a:t>infrastrutture di tipo economico</a:t>
            </a:r>
            <a:r>
              <a:rPr lang="it-IT" sz="1100" dirty="0" smtClean="0"/>
              <a:t>, che supportano direttamente le attività produttive, sono </a:t>
            </a:r>
            <a:r>
              <a:rPr lang="it-IT" sz="1100" u="sng" dirty="0" smtClean="0"/>
              <a:t>strade, autostrade, aeroporti, trasporto navale, reti fognarie, acquedotti, reti di distribuzione dell’acqua, reti del gas, dell’elettricità, impianti di irrigazione e strutture per il trasferimento delle merci</a:t>
            </a:r>
            <a:r>
              <a:rPr lang="it-IT" sz="1100" dirty="0" smtClean="0"/>
              <a:t>. </a:t>
            </a:r>
          </a:p>
          <a:p>
            <a:r>
              <a:rPr lang="it-IT" sz="1100" dirty="0" smtClean="0"/>
              <a:t>Le </a:t>
            </a:r>
            <a:r>
              <a:rPr lang="it-IT" sz="1100" b="1" dirty="0" smtClean="0"/>
              <a:t>infrastrutture di tipo sociale</a:t>
            </a:r>
            <a:r>
              <a:rPr lang="it-IT" sz="1100" dirty="0" smtClean="0"/>
              <a:t>, finalizzate ad accrescere il benessere sociale e indirettamente ad agire sulla produttività economica, sono </a:t>
            </a:r>
            <a:r>
              <a:rPr lang="it-IT" sz="1100" u="sng" dirty="0" smtClean="0"/>
              <a:t>scuole, strutture per la sicurezza pubblica, edilizia pubblica </a:t>
            </a:r>
            <a:r>
              <a:rPr lang="it-IT" sz="1100" dirty="0" smtClean="0"/>
              <a:t>(non riconducibile a spese di natura economica), </a:t>
            </a:r>
            <a:r>
              <a:rPr lang="it-IT" sz="1100" u="sng" dirty="0" smtClean="0"/>
              <a:t>impianti di smaltimento dei rifiuti, ospedali, impianti sportivi, aree verdi, interventi di bonifica e risanamento urbano, case di riposo, strutture per l’assistenza residenziale </a:t>
            </a:r>
            <a:r>
              <a:rPr lang="it-IT" sz="1100" dirty="0" smtClean="0"/>
              <a:t>(Hansen, 1965). </a:t>
            </a:r>
            <a:endParaRPr lang="it-IT" sz="1100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1214414" y="2428868"/>
          <a:ext cx="3776669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5072066" y="2428868"/>
          <a:ext cx="3786214" cy="257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714480" y="2143116"/>
            <a:ext cx="3111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chemeClr val="accent5">
                    <a:lumMod val="75000"/>
                  </a:schemeClr>
                </a:solidFill>
              </a:rPr>
              <a:t>Infrastrutture economiche (Italia = 100)</a:t>
            </a:r>
            <a:endParaRPr lang="it-IT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72132" y="2143116"/>
            <a:ext cx="268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</a:rPr>
              <a:t>Infrastrutture sociali (Italia = 100)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20" name="Rettangolo 19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8" name="Immagine 17" descr="index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21" name="Immagine 20" descr="IFEL.jpg"/>
            <p:cNvPicPr>
              <a:picLocks noChangeAspect="1"/>
            </p:cNvPicPr>
            <p:nvPr/>
          </p:nvPicPr>
          <p:blipFill>
            <a:blip r:embed="rId5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2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4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57290" y="332656"/>
            <a:ext cx="7500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Autostrade e ferrovie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05750" y="6581025"/>
            <a:ext cx="123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Istat 2013</a:t>
            </a:r>
            <a:endParaRPr lang="it-IT" sz="1200" i="1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04950" y="1428750"/>
          <a:ext cx="3911600" cy="1400175"/>
        </p:xfrm>
        <a:graphic>
          <a:graphicData uri="http://schemas.openxmlformats.org/drawingml/2006/table">
            <a:tbl>
              <a:tblPr/>
              <a:tblGrid>
                <a:gridCol w="1116694"/>
                <a:gridCol w="1053245"/>
                <a:gridCol w="1741661"/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autostrade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ogni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10.000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autovetture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di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autostrade/100 km</a:t>
                      </a:r>
                      <a:r>
                        <a:rPr lang="it-IT" sz="12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2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416050" y="762000"/>
            <a:ext cx="751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In rapporto alla superficie territoriale la </a:t>
            </a:r>
            <a:r>
              <a:rPr lang="it-IT" sz="1200" b="1" dirty="0" smtClean="0">
                <a:latin typeface="Century Gothic" pitchFamily="34" charset="0"/>
              </a:rPr>
              <a:t>dotazione autostradale </a:t>
            </a:r>
            <a:r>
              <a:rPr lang="it-IT" sz="1200" dirty="0" smtClean="0">
                <a:latin typeface="Century Gothic" pitchFamily="34" charset="0"/>
              </a:rPr>
              <a:t>del mezzogiorno è inferiore al resto del paese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504950" y="3117850"/>
            <a:ext cx="751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Anche </a:t>
            </a:r>
            <a:r>
              <a:rPr lang="it-IT" sz="1200" b="1" dirty="0" smtClean="0">
                <a:latin typeface="Century Gothic" pitchFamily="34" charset="0"/>
              </a:rPr>
              <a:t>l’offerta ferroviaria RFI</a:t>
            </a:r>
            <a:r>
              <a:rPr lang="it-IT" sz="1200" dirty="0" smtClean="0">
                <a:latin typeface="Century Gothic" pitchFamily="34" charset="0"/>
              </a:rPr>
              <a:t> ha standard molto bassi nel mezzogiorno: solo il 2,4% della rete è ad Alta Velocità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23" name="Rettangolo 22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24" name="Immagine 23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25" name="Immagine 24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2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5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549400" y="3651250"/>
          <a:ext cx="4000500" cy="1912620"/>
        </p:xfrm>
        <a:graphic>
          <a:graphicData uri="http://schemas.openxmlformats.org/drawingml/2006/table">
            <a:tbl>
              <a:tblPr/>
              <a:tblGrid>
                <a:gridCol w="1537310"/>
                <a:gridCol w="716247"/>
                <a:gridCol w="943349"/>
                <a:gridCol w="803594"/>
              </a:tblGrid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di ferrovia ogni 100.000 abitanti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di ferrovia / 100 km</a:t>
                      </a:r>
                      <a:r>
                        <a:rPr lang="it-IT" sz="12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di rete RFI ad Alta Velocità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50150" y="6581025"/>
            <a:ext cx="157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Istat - anni vari </a:t>
            </a:r>
            <a:endParaRPr lang="it-IT" sz="1200" i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17" name="Rettangolo 16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8" name="Immagine 17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9" name="Immagine 18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57290" y="332656"/>
            <a:ext cx="7500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Porti e Aeroporti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416050" y="762000"/>
            <a:ext cx="7512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Le merci movimentate (migliaia di tonnellate) nei </a:t>
            </a:r>
            <a:r>
              <a:rPr lang="it-IT" sz="1200" b="1" dirty="0" smtClean="0">
                <a:latin typeface="Century Gothic" pitchFamily="34" charset="0"/>
              </a:rPr>
              <a:t>porti italiani - </a:t>
            </a:r>
            <a:r>
              <a:rPr lang="it-IT" sz="1200" dirty="0" smtClean="0">
                <a:latin typeface="Century Gothic" pitchFamily="34" charset="0"/>
              </a:rPr>
              <a:t>da e per estero - sono in diminuzione (-12% negli ultimi 5 anni).</a:t>
            </a:r>
          </a:p>
          <a:p>
            <a:endParaRPr lang="it-IT" sz="1200" dirty="0" smtClean="0">
              <a:latin typeface="Century Gothic" pitchFamily="34" charset="0"/>
            </a:endParaRPr>
          </a:p>
          <a:p>
            <a:r>
              <a:rPr lang="it-IT" sz="1200" dirty="0" smtClean="0">
                <a:latin typeface="Century Gothic" pitchFamily="34" charset="0"/>
              </a:rPr>
              <a:t>Nel mezzogiorno si movimenta il 39% del totale delle merci internazionali in transito nei porti italiani; tuttavia il calo dei traffici nei porti del mezzogiorno è rilevante (-26%). </a:t>
            </a: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1593850" y="2095500"/>
          <a:ext cx="3644900" cy="1343025"/>
        </p:xfrm>
        <a:graphic>
          <a:graphicData uri="http://schemas.openxmlformats.org/drawingml/2006/table">
            <a:tbl>
              <a:tblPr/>
              <a:tblGrid>
                <a:gridCol w="1347694"/>
                <a:gridCol w="826994"/>
                <a:gridCol w="735106"/>
                <a:gridCol w="735106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Anno 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Anno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 2010/15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 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 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82.774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04950" y="4229100"/>
          <a:ext cx="4089400" cy="1337310"/>
        </p:xfrm>
        <a:graphic>
          <a:graphicData uri="http://schemas.openxmlformats.org/drawingml/2006/table">
            <a:tbl>
              <a:tblPr/>
              <a:tblGrid>
                <a:gridCol w="1332841"/>
                <a:gridCol w="1120799"/>
                <a:gridCol w="1045069"/>
                <a:gridCol w="59069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Anno 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Anno 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 2009/14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37.445.368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41.273.740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Nord-est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18.089.552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21.392.536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44.419.416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50.922.492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29.905.200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36.654.372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129.859.536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150.243.140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Rettangolo 29"/>
          <p:cNvSpPr/>
          <p:nvPr/>
        </p:nvSpPr>
        <p:spPr>
          <a:xfrm>
            <a:off x="1504950" y="3784600"/>
            <a:ext cx="7512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Il </a:t>
            </a:r>
            <a:r>
              <a:rPr lang="it-IT" sz="1200" b="1" dirty="0" smtClean="0">
                <a:latin typeface="Century Gothic" pitchFamily="34" charset="0"/>
              </a:rPr>
              <a:t>trasporto aereo </a:t>
            </a:r>
            <a:r>
              <a:rPr lang="it-IT" sz="1200" dirty="0" smtClean="0">
                <a:latin typeface="Century Gothic" pitchFamily="34" charset="0"/>
              </a:rPr>
              <a:t>(passeggeri in transito) è in forte crescita nel mezzogiorno (+22%)</a:t>
            </a:r>
          </a:p>
        </p:txBody>
      </p:sp>
      <p:sp>
        <p:nvSpPr>
          <p:cNvPr id="2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D14C678-8F2A-4408-92AA-B5081F752091}" type="slidenum">
              <a:rPr lang="it-IT" sz="1050" b="1">
                <a:solidFill>
                  <a:srgbClr val="993300"/>
                </a:solidFill>
                <a:latin typeface="Arial Rounded MT Bold" pitchFamily="34" charset="0"/>
              </a:rPr>
              <a:pPr algn="ctr"/>
              <a:t>6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7C93-606D-4042-8A38-ECB5291CAB9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1214414" y="571480"/>
            <a:ext cx="738262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L’Export</a:t>
            </a:r>
          </a:p>
          <a:p>
            <a:pPr algn="just"/>
            <a:endParaRPr lang="it-IT" sz="1600" dirty="0" smtClean="0">
              <a:latin typeface="Century Gothic" pitchFamily="34" charset="0"/>
            </a:endParaRPr>
          </a:p>
          <a:p>
            <a:pPr algn="just"/>
            <a:r>
              <a:rPr lang="it-IT" sz="1400" dirty="0" smtClean="0">
                <a:latin typeface="Century Gothic" pitchFamily="34" charset="0"/>
              </a:rPr>
              <a:t>Le performance del mezzogiorno nell’ultimo anno sono molto positive per il mezzogiorno continentale.</a:t>
            </a:r>
          </a:p>
          <a:p>
            <a:pPr algn="just"/>
            <a:r>
              <a:rPr lang="it-IT" sz="1400" dirty="0" smtClean="0">
                <a:latin typeface="Century Gothic" pitchFamily="34" charset="0"/>
              </a:rPr>
              <a:t>Tuttavia la capacità </a:t>
            </a:r>
            <a:r>
              <a:rPr lang="it-IT" sz="1400" dirty="0" err="1" smtClean="0">
                <a:latin typeface="Century Gothic" pitchFamily="34" charset="0"/>
              </a:rPr>
              <a:t>esportativa</a:t>
            </a:r>
            <a:r>
              <a:rPr lang="it-IT" sz="1400" dirty="0" smtClean="0">
                <a:latin typeface="Century Gothic" pitchFamily="34" charset="0"/>
              </a:rPr>
              <a:t> del mezzogiorno rimane bassa. 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500166" y="2143116"/>
          <a:ext cx="5334001" cy="2133600"/>
        </p:xfrm>
        <a:graphic>
          <a:graphicData uri="http://schemas.openxmlformats.org/drawingml/2006/table">
            <a:tbl>
              <a:tblPr/>
              <a:tblGrid>
                <a:gridCol w="1666676"/>
                <a:gridCol w="706111"/>
                <a:gridCol w="648859"/>
                <a:gridCol w="734737"/>
                <a:gridCol w="610691"/>
                <a:gridCol w="966927"/>
              </a:tblGrid>
              <a:tr h="200025">
                <a:tc rowSpan="2"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latin typeface="+mj-lt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latin typeface="+mj-lt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latin typeface="+mj-lt"/>
                        </a:rPr>
                        <a:t>2015/2016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j-lt"/>
                        </a:rPr>
                        <a:t>milioni di euro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j-lt"/>
                        </a:rPr>
                        <a:t>milioni di euro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j-lt"/>
                        </a:rPr>
                        <a:t>variazioni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+mj-lt"/>
                        </a:rPr>
                        <a:t>Nord-ovest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+mj-lt"/>
                        </a:rPr>
                        <a:t>164.542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39,9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164.526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39,4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latin typeface="+mj-lt"/>
                        </a:rPr>
                        <a:t>Nord-est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133.087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32,3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135.444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32,5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+mj-lt"/>
                        </a:rPr>
                        <a:t>Centro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67.095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68.519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latin typeface="+mj-lt"/>
                        </a:rPr>
                        <a:t>Sud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29.066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31.530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7,6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latin typeface="+mj-lt"/>
                        </a:rPr>
                        <a:t>Isole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+mj-lt"/>
                        </a:rPr>
                        <a:t>13.273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+mj-lt"/>
                        </a:rPr>
                        <a:t>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+mj-lt"/>
                        </a:rPr>
                        <a:t>11.281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+mj-lt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-15,0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latin typeface="+mj-lt"/>
                        </a:rPr>
                        <a:t>Altro non assegnato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5.228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5.776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10,5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latin typeface="+mj-lt"/>
                        </a:rPr>
                        <a:t>Totale Italia</a:t>
                      </a:r>
                      <a:endParaRPr lang="it-IT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412.291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417.077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+mj-lt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>
                          <a:latin typeface="+mj-lt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uppo 12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9" name="Rettangolo 8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0" name="Immagine 9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1" name="Immagine 10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2" name="Segnaposto numero diapositiva 1"/>
          <p:cNvSpPr txBox="1">
            <a:spLocks/>
          </p:cNvSpPr>
          <p:nvPr/>
        </p:nvSpPr>
        <p:spPr>
          <a:xfrm>
            <a:off x="10152620" y="198528"/>
            <a:ext cx="482600" cy="27305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14C678-8F2A-4408-92AA-B5081F752091}" type="slidenum">
              <a:rPr lang="it-IT" sz="1050" b="1" smtClean="0">
                <a:solidFill>
                  <a:srgbClr val="993300"/>
                </a:solidFill>
                <a:latin typeface="Arial Rounded MT Bold" pitchFamily="34" charset="0"/>
              </a:rPr>
              <a:pPr algn="ctr"/>
              <a:t>7</a:t>
            </a:fld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88548" y="6581001"/>
            <a:ext cx="3055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Fonte: Ministero dell’Economia e delle Finanze</a:t>
            </a:r>
            <a:endParaRPr lang="it-IT" sz="1200" i="1" dirty="0"/>
          </a:p>
        </p:txBody>
      </p: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8572500" y="50800"/>
            <a:ext cx="482600" cy="27305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dirty="0" smtClean="0">
                <a:solidFill>
                  <a:srgbClr val="993300"/>
                </a:solidFill>
                <a:latin typeface="Arial Rounded MT Bold" pitchFamily="34" charset="0"/>
              </a:rPr>
              <a:t>7</a:t>
            </a:r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97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93954" y="245455"/>
            <a:ext cx="376517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La desertificazione delle imprese nel Sud</a:t>
            </a:r>
          </a:p>
          <a:p>
            <a:endParaRPr lang="it-IT" sz="500" dirty="0" smtClean="0">
              <a:solidFill>
                <a:schemeClr val="accent1"/>
              </a:solidFill>
            </a:endParaRPr>
          </a:p>
          <a:p>
            <a:r>
              <a:rPr lang="it-IT" sz="2000" dirty="0" smtClean="0">
                <a:solidFill>
                  <a:schemeClr val="accent1"/>
                </a:solidFill>
              </a:rPr>
              <a:t>     </a:t>
            </a:r>
            <a:r>
              <a:rPr lang="it-IT" sz="1600" dirty="0" smtClean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Le medie imprese in </a:t>
            </a:r>
            <a:r>
              <a:rPr lang="it-IT" sz="1600" dirty="0" err="1" smtClean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italia</a:t>
            </a:r>
            <a:endParaRPr lang="it-IT" sz="16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291" y="1613647"/>
            <a:ext cx="3709768" cy="4711019"/>
          </a:xfrm>
          <a:prstGeom prst="rect">
            <a:avLst/>
          </a:prstGeom>
        </p:spPr>
      </p:pic>
      <p:grpSp>
        <p:nvGrpSpPr>
          <p:cNvPr id="8" name="Gruppo 12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9" name="Rettangolo 8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10" name="Immagine 9" descr="index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11" name="Immagine 10" descr="IFEL.jpg"/>
            <p:cNvPicPr>
              <a:picLocks noChangeAspect="1"/>
            </p:cNvPicPr>
            <p:nvPr/>
          </p:nvPicPr>
          <p:blipFill>
            <a:blip r:embed="rId4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  <p:sp>
        <p:nvSpPr>
          <p:cNvPr id="12" name="Ovale 11"/>
          <p:cNvSpPr/>
          <p:nvPr/>
        </p:nvSpPr>
        <p:spPr>
          <a:xfrm>
            <a:off x="1414678" y="1210720"/>
            <a:ext cx="135015" cy="1350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00190" y="2563670"/>
            <a:ext cx="36822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solidFill>
                  <a:schemeClr val="accent1"/>
                </a:solidFill>
              </a:rPr>
              <a:t>"Nel 2008 in Italia </a:t>
            </a:r>
            <a:r>
              <a:rPr lang="it-IT" sz="2200" dirty="0" smtClean="0">
                <a:solidFill>
                  <a:schemeClr val="accent1"/>
                </a:solidFill>
              </a:rPr>
              <a:t>c'erano</a:t>
            </a:r>
          </a:p>
          <a:p>
            <a:pPr algn="ctr"/>
            <a:r>
              <a:rPr lang="it-IT" sz="2200" dirty="0" smtClean="0">
                <a:solidFill>
                  <a:schemeClr val="accent1"/>
                </a:solidFill>
              </a:rPr>
              <a:t>4 </a:t>
            </a:r>
            <a:r>
              <a:rPr lang="it-IT" sz="2200" dirty="0">
                <a:solidFill>
                  <a:schemeClr val="accent1"/>
                </a:solidFill>
              </a:rPr>
              <a:t>mila imprese </a:t>
            </a:r>
            <a:r>
              <a:rPr lang="it-IT" sz="2200" dirty="0" smtClean="0">
                <a:solidFill>
                  <a:schemeClr val="accent1"/>
                </a:solidFill>
              </a:rPr>
              <a:t>medie,</a:t>
            </a:r>
          </a:p>
          <a:p>
            <a:pPr algn="ctr"/>
            <a:r>
              <a:rPr lang="it-IT" sz="2200" dirty="0" smtClean="0">
                <a:solidFill>
                  <a:schemeClr val="accent1"/>
                </a:solidFill>
              </a:rPr>
              <a:t>nel Mezzogiorno 360.</a:t>
            </a:r>
          </a:p>
          <a:p>
            <a:pPr algn="ctr"/>
            <a:r>
              <a:rPr lang="it-IT" sz="2200" dirty="0" smtClean="0">
                <a:solidFill>
                  <a:schemeClr val="accent1"/>
                </a:solidFill>
              </a:rPr>
              <a:t>Oggi </a:t>
            </a:r>
            <a:r>
              <a:rPr lang="it-IT" sz="2200" dirty="0">
                <a:solidFill>
                  <a:schemeClr val="accent1"/>
                </a:solidFill>
              </a:rPr>
              <a:t>ce ne sono </a:t>
            </a:r>
            <a:r>
              <a:rPr lang="it-IT" sz="2200" dirty="0" smtClean="0">
                <a:solidFill>
                  <a:schemeClr val="accent1"/>
                </a:solidFill>
              </a:rPr>
              <a:t>3200 nel </a:t>
            </a:r>
            <a:r>
              <a:rPr lang="it-IT" sz="2200" dirty="0">
                <a:solidFill>
                  <a:schemeClr val="accent1"/>
                </a:solidFill>
              </a:rPr>
              <a:t>Nord e 260 nel Sud"</a:t>
            </a:r>
          </a:p>
          <a:p>
            <a:r>
              <a:rPr lang="it-IT" sz="1000" i="1" dirty="0" smtClean="0"/>
              <a:t>	</a:t>
            </a:r>
            <a:endParaRPr lang="it-IT" sz="1000" i="1" dirty="0"/>
          </a:p>
          <a:p>
            <a:r>
              <a:rPr lang="it-IT" sz="1000" i="1" dirty="0" smtClean="0"/>
              <a:t>fonte</a:t>
            </a:r>
            <a:r>
              <a:rPr lang="it-IT" sz="1000" i="1" dirty="0"/>
              <a:t>: Fondazione Ugo La Malfa</a:t>
            </a:r>
            <a:endParaRPr lang="it-IT" sz="1000" i="1" dirty="0" smtClean="0">
              <a:latin typeface="Century Gothic" pitchFamily="34" charset="0"/>
            </a:endParaRPr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72500" y="50800"/>
            <a:ext cx="482600" cy="273050"/>
          </a:xfr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050" b="1" dirty="0" smtClean="0">
                <a:solidFill>
                  <a:srgbClr val="993300"/>
                </a:solidFill>
                <a:latin typeface="Arial Rounded MT Bold" pitchFamily="34" charset="0"/>
              </a:rPr>
              <a:t>8</a:t>
            </a:r>
            <a:endParaRPr lang="it-IT" b="1" dirty="0">
              <a:solidFill>
                <a:srgbClr val="9933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09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648" y="1844824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Verdana" pitchFamily="34" charset="0"/>
              </a:rPr>
              <a:t>Gli investimenti comunali</a:t>
            </a:r>
          </a:p>
        </p:txBody>
      </p:sp>
      <p:grpSp>
        <p:nvGrpSpPr>
          <p:cNvPr id="2" name="Gruppo 2"/>
          <p:cNvGrpSpPr/>
          <p:nvPr/>
        </p:nvGrpSpPr>
        <p:grpSpPr>
          <a:xfrm>
            <a:off x="0" y="335053"/>
            <a:ext cx="1016000" cy="6522947"/>
            <a:chOff x="0" y="335053"/>
            <a:chExt cx="1016000" cy="6522947"/>
          </a:xfrm>
        </p:grpSpPr>
        <p:sp>
          <p:nvSpPr>
            <p:cNvPr id="4" name="Rettangolo 3"/>
            <p:cNvSpPr/>
            <p:nvPr/>
          </p:nvSpPr>
          <p:spPr>
            <a:xfrm>
              <a:off x="0" y="2051050"/>
              <a:ext cx="1016000" cy="48069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I CONFERENZA PROGRAMMATICA</a:t>
              </a: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delle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Città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del </a:t>
              </a:r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rPr>
                <a:t>Mezzogiorno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endParaRPr>
            </a:p>
          </p:txBody>
        </p:sp>
        <p:pic>
          <p:nvPicPr>
            <p:cNvPr id="6" name="Immagine 5" descr="index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53" y="335053"/>
              <a:ext cx="590476" cy="869842"/>
            </a:xfrm>
            <a:prstGeom prst="rect">
              <a:avLst/>
            </a:prstGeom>
          </p:spPr>
        </p:pic>
        <p:pic>
          <p:nvPicPr>
            <p:cNvPr id="7" name="Immagine 6" descr="IFEL.jpg"/>
            <p:cNvPicPr>
              <a:picLocks noChangeAspect="1"/>
            </p:cNvPicPr>
            <p:nvPr/>
          </p:nvPicPr>
          <p:blipFill>
            <a:blip r:embed="rId3" cstate="print"/>
            <a:srcRect l="11211" r="11213"/>
            <a:stretch>
              <a:fillRect/>
            </a:stretch>
          </p:blipFill>
          <p:spPr>
            <a:xfrm>
              <a:off x="171450" y="1295400"/>
              <a:ext cx="826103" cy="5572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1532</Words>
  <Application>Microsoft Office PowerPoint</Application>
  <PresentationFormat>Presentazione su schermo (4:3)</PresentationFormat>
  <Paragraphs>384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Massimo La Nave</dc:creator>
  <cp:lastModifiedBy>massimiliano.bottini</cp:lastModifiedBy>
  <cp:revision>190</cp:revision>
  <dcterms:created xsi:type="dcterms:W3CDTF">2017-04-18T10:02:07Z</dcterms:created>
  <dcterms:modified xsi:type="dcterms:W3CDTF">2017-05-29T10:38:17Z</dcterms:modified>
</cp:coreProperties>
</file>